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4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FE6EF"/>
    <a:srgbClr val="B9E3EE"/>
    <a:srgbClr val="162634"/>
    <a:srgbClr val="477493"/>
    <a:srgbClr val="ABDAEC"/>
    <a:srgbClr val="6395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19" autoAdjust="0"/>
    <p:restoredTop sz="94639" autoAdjust="0"/>
  </p:normalViewPr>
  <p:slideViewPr>
    <p:cSldViewPr snapToGrid="0">
      <p:cViewPr varScale="1">
        <p:scale>
          <a:sx n="108" d="100"/>
          <a:sy n="108" d="100"/>
        </p:scale>
        <p:origin x="51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4928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44A812-2464-4889-B03D-26309DF3EC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BDF08-0F50-494C-855E-2D4CBB32CF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36ED2-70ED-4166-A770-9325BC8A902B}" type="datetimeFigureOut">
              <a:rPr lang="de-DE" smtClean="0"/>
              <a:t>19.03.2025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D0FEB-357D-4752-B3BD-EBBE1C988D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36595-4F7F-45B4-979C-B501D6C9B1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091C2-50D9-41DB-9FB6-0E28DAAC2F1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0917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Titeltext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21" name="Textebene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Titeltext</a:t>
            </a:r>
          </a:p>
        </p:txBody>
      </p:sp>
      <p:sp>
        <p:nvSpPr>
          <p:cNvPr id="30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39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el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8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5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el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Titeltext</a:t>
            </a:r>
          </a:p>
        </p:txBody>
      </p:sp>
      <p:sp>
        <p:nvSpPr>
          <p:cNvPr id="73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el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Titeltext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>
                <a:solidFill>
                  <a:schemeClr val="bg1"/>
                </a:solidFill>
              </a:rPr>
              <a:t>Aufgaben</a:t>
            </a:r>
            <a:endParaRPr lang="de-DE" noProof="0" dirty="0">
              <a:solidFill>
                <a:schemeClr val="bg1"/>
              </a:solidFill>
            </a:endParaRPr>
          </a:p>
        </p:txBody>
      </p:sp>
      <p:pic>
        <p:nvPicPr>
          <p:cNvPr id="95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873" y="1161604"/>
            <a:ext cx="2390927" cy="4534793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extfeld 4"/>
          <p:cNvSpPr txBox="1"/>
          <p:nvPr/>
        </p:nvSpPr>
        <p:spPr>
          <a:xfrm>
            <a:off x="883920" y="1690688"/>
            <a:ext cx="712116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de-DE" dirty="0">
                <a:solidFill>
                  <a:schemeClr val="bg1"/>
                </a:solidFill>
              </a:rPr>
              <a:t>Melde dich bitte bei allen Schwierigkeiten.</a:t>
            </a:r>
            <a:endParaRPr lang="de-DE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rafik 11" descr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 noProof="0" dirty="0"/>
              <a:t>Taschenrechner</a:t>
            </a:r>
          </a:p>
        </p:txBody>
      </p:sp>
      <p:sp>
        <p:nvSpPr>
          <p:cNvPr id="149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lstStyle/>
          <a:p>
            <a:pPr marL="0" indent="0">
              <a:lnSpc>
                <a:spcPct val="81000"/>
              </a:lnSpc>
              <a:buSzTx/>
              <a:buNone/>
              <a:defRPr>
                <a:solidFill>
                  <a:srgbClr val="000000"/>
                </a:solidFill>
              </a:defRPr>
            </a:pPr>
            <a:r>
              <a:rPr lang="de-DE" noProof="0" dirty="0"/>
              <a:t>Schreibe eine Methode "</a:t>
            </a:r>
            <a:r>
              <a:rPr lang="de-DE" noProof="0" dirty="0" err="1"/>
              <a:t>float</a:t>
            </a:r>
            <a:r>
              <a:rPr lang="de-DE" noProof="0" dirty="0"/>
              <a:t> rechne(</a:t>
            </a:r>
            <a:r>
              <a:rPr lang="de-DE" noProof="0" dirty="0" err="1"/>
              <a:t>float</a:t>
            </a:r>
            <a:r>
              <a:rPr lang="de-DE" noProof="0" dirty="0"/>
              <a:t> a, </a:t>
            </a:r>
            <a:r>
              <a:rPr lang="de-DE" noProof="0" dirty="0" err="1"/>
              <a:t>char</a:t>
            </a:r>
            <a:r>
              <a:rPr lang="de-DE" noProof="0" dirty="0"/>
              <a:t> </a:t>
            </a:r>
            <a:r>
              <a:rPr lang="de-DE" noProof="0" dirty="0" err="1"/>
              <a:t>operator</a:t>
            </a:r>
            <a:r>
              <a:rPr lang="de-DE" noProof="0" dirty="0"/>
              <a:t>, </a:t>
            </a:r>
            <a:r>
              <a:rPr lang="de-DE" noProof="0" dirty="0" err="1"/>
              <a:t>float</a:t>
            </a:r>
            <a:r>
              <a:rPr lang="de-DE" noProof="0" dirty="0"/>
              <a:t> b)", die das Ergebnis von a &lt;</a:t>
            </a:r>
            <a:r>
              <a:rPr lang="de-DE" noProof="0" dirty="0" err="1"/>
              <a:t>operator</a:t>
            </a:r>
            <a:r>
              <a:rPr lang="de-DE" noProof="0" dirty="0"/>
              <a:t>&gt; b berechnet. Die Methode soll mindestens für +, - und * korrekt funktionieren.</a:t>
            </a:r>
          </a:p>
          <a:p>
            <a:pPr marL="0" indent="0">
              <a:lnSpc>
                <a:spcPct val="81000"/>
              </a:lnSpc>
              <a:buSzTx/>
              <a:buNone/>
              <a:defRPr>
                <a:solidFill>
                  <a:srgbClr val="000000"/>
                </a:solidFill>
              </a:defRPr>
            </a:pPr>
            <a:endParaRPr lang="de-DE" noProof="0" dirty="0"/>
          </a:p>
          <a:p>
            <a:pPr marL="0" indent="0"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rPr lang="de-DE" noProof="0" dirty="0"/>
              <a:t>Test-Beispiele:</a:t>
            </a:r>
            <a:br>
              <a:rPr lang="de-DE" noProof="0" dirty="0"/>
            </a:br>
            <a:r>
              <a:rPr lang="de-DE" noProof="0" dirty="0">
                <a:solidFill>
                  <a:srgbClr val="FFFFFF"/>
                </a:solidFill>
              </a:rPr>
              <a:t>    </a:t>
            </a:r>
            <a:r>
              <a:rPr lang="de-DE" noProof="0" dirty="0" err="1">
                <a:solidFill>
                  <a:srgbClr val="5FB1D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noProof="0" dirty="0" err="1">
                <a:solidFill>
                  <a:srgbClr val="B9C7A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i="1" noProof="0" dirty="0">
                <a:solidFill>
                  <a:srgbClr val="AA787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rechne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noProof="0" dirty="0">
                <a:solidFill>
                  <a:srgbClr val="6897B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noProof="0" dirty="0">
                <a:solidFill>
                  <a:srgbClr val="6A87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'+'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noProof="0" dirty="0">
                <a:solidFill>
                  <a:srgbClr val="6897B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5.0 ausgeben</a:t>
            </a:r>
            <a:b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    </a:t>
            </a:r>
            <a:r>
              <a:rPr lang="de-DE" noProof="0" dirty="0" err="1">
                <a:solidFill>
                  <a:srgbClr val="5FB1D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noProof="0" dirty="0" err="1">
                <a:solidFill>
                  <a:srgbClr val="B9C7A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i="1" noProof="0" dirty="0">
                <a:solidFill>
                  <a:srgbClr val="AA787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rechne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noProof="0" dirty="0">
                <a:solidFill>
                  <a:srgbClr val="A9B7C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noProof="0" dirty="0">
                <a:solidFill>
                  <a:srgbClr val="6897B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noProof="0" dirty="0">
                <a:solidFill>
                  <a:srgbClr val="6A87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'*'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noProof="0" dirty="0">
                <a:solidFill>
                  <a:srgbClr val="6897B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-6.0 ausgeben</a:t>
            </a:r>
            <a:endParaRPr lang="de-DE" sz="20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indent="0">
              <a:lnSpc>
                <a:spcPct val="81000"/>
              </a:lnSpc>
              <a:buSzTx/>
              <a:buNone/>
            </a:pPr>
            <a:endParaRPr lang="de-DE" sz="20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81000"/>
              </a:lnSpc>
              <a:defRPr>
                <a:solidFill>
                  <a:srgbClr val="000000"/>
                </a:solidFill>
              </a:defRPr>
            </a:pPr>
            <a:r>
              <a:rPr lang="de-DE" noProof="0" dirty="0"/>
              <a:t>Benötigte Syntax: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>
                <a:solidFill>
                  <a:srgbClr val="000000"/>
                </a:solidFill>
              </a:defRPr>
            </a:pPr>
            <a:r>
              <a:rPr lang="de-DE" noProof="0" dirty="0"/>
              <a:t>Aufbau einer Methode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>
                <a:solidFill>
                  <a:srgbClr val="000000"/>
                </a:solidFill>
              </a:defRPr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r>
              <a:rPr lang="de-DE" noProof="0" dirty="0"/>
              <a:t>, um zwischen Operatoren zu unterscheiden</a:t>
            </a:r>
          </a:p>
        </p:txBody>
      </p:sp>
      <p:pic>
        <p:nvPicPr>
          <p:cNvPr id="150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Grafik 7" descr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Vergleichs-Methode</a:t>
            </a:r>
          </a:p>
        </p:txBody>
      </p:sp>
      <p:sp>
        <p:nvSpPr>
          <p:cNvPr id="154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81000"/>
              </a:lnSpc>
              <a:buSzTx/>
              <a:buNone/>
              <a:defRPr sz="2500"/>
            </a:pPr>
            <a:r>
              <a:rPr lang="de-DE" noProof="0" dirty="0"/>
              <a:t>Schreibe eine Methode "String vergleiche(</a:t>
            </a:r>
            <a:r>
              <a:rPr lang="de-DE" noProof="0" dirty="0" err="1"/>
              <a:t>float</a:t>
            </a:r>
            <a:r>
              <a:rPr lang="de-DE" noProof="0" dirty="0"/>
              <a:t> a, </a:t>
            </a:r>
            <a:r>
              <a:rPr lang="de-DE" noProof="0" dirty="0" err="1"/>
              <a:t>float</a:t>
            </a:r>
            <a:r>
              <a:rPr lang="de-DE" noProof="0" dirty="0"/>
              <a:t> b)", die "kleiner" (für a &lt; b), "gleich" (für a == b) bzw. "größer" (für a &gt; b) zurückgibt.</a:t>
            </a:r>
          </a:p>
          <a:p>
            <a:pPr marL="0" indent="0">
              <a:lnSpc>
                <a:spcPct val="81000"/>
              </a:lnSpc>
              <a:buSzTx/>
              <a:buNone/>
              <a:defRPr sz="2500"/>
            </a:pPr>
            <a:endParaRPr lang="de-DE" noProof="0" dirty="0"/>
          </a:p>
          <a:p>
            <a:pPr>
              <a:lnSpc>
                <a:spcPct val="81000"/>
              </a:lnSpc>
              <a:defRPr sz="2500"/>
            </a:pPr>
            <a:r>
              <a:rPr lang="de-DE" noProof="0" dirty="0"/>
              <a:t>Test-Beispiele:</a:t>
            </a:r>
            <a:br>
              <a:rPr lang="de-DE" noProof="0" dirty="0"/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vergleiche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3f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gleich ausgeben</a:t>
            </a:r>
            <a:b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vergleiche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2.7182818f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3f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kleiner ausgeben</a:t>
            </a:r>
            <a:b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vergleiche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3.1415926f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3f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größer ausgeben</a:t>
            </a:r>
          </a:p>
          <a:p>
            <a:pPr>
              <a:lnSpc>
                <a:spcPct val="81000"/>
              </a:lnSpc>
              <a:defRPr sz="2500"/>
            </a:pPr>
            <a:endParaRPr lang="de-DE" noProof="0" dirty="0">
              <a:solidFill>
                <a:srgbClr val="80808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JetBrains Mono"/>
            </a:endParaRPr>
          </a:p>
          <a:p>
            <a:pPr>
              <a:lnSpc>
                <a:spcPct val="81000"/>
              </a:lnSpc>
              <a:defRPr sz="2500"/>
            </a:pPr>
            <a:r>
              <a:rPr lang="de-DE" noProof="0" dirty="0"/>
              <a:t>Benötigte Syntax: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/>
            </a:pPr>
            <a:r>
              <a:rPr lang="de-DE" noProof="0" dirty="0"/>
              <a:t>Aufbau einer Methode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/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endParaRPr lang="de-DE" noProof="0" dirty="0"/>
          </a:p>
        </p:txBody>
      </p:sp>
      <p:pic>
        <p:nvPicPr>
          <p:cNvPr id="155" name="Grafik 9" descr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Grafik 11" descr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Zahl erraten</a:t>
            </a:r>
          </a:p>
        </p:txBody>
      </p:sp>
      <p:sp>
        <p:nvSpPr>
          <p:cNvPr id="159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Programm, das einen zufälligen Integer aus dem Intervall [0, 100) in einer Variable speichert und so lange Integer einliest und ausgibt, ob diese kleiner als, gleich wie oder größer als der Zufallswert sind, bis die richtige Zahl erraten wurde.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Scanner#hasNextInt</a:t>
            </a:r>
            <a:r>
              <a:rPr lang="de-DE" noProof="0" dirty="0"/>
              <a:t>, </a:t>
            </a:r>
            <a:r>
              <a:rPr lang="de-DE" noProof="0" dirty="0" err="1"/>
              <a:t>Scanner#nextInt</a:t>
            </a:r>
            <a:r>
              <a:rPr lang="de-DE" noProof="0" dirty="0"/>
              <a:t>, </a:t>
            </a: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int</a:t>
            </a:r>
            <a:r>
              <a:rPr lang="de-DE" noProof="0" dirty="0"/>
              <a:t>-Variablen, </a:t>
            </a:r>
            <a:r>
              <a:rPr lang="de-DE" noProof="0" dirty="0" err="1"/>
              <a:t>Random#nextInt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(do-)</a:t>
            </a:r>
            <a:r>
              <a:rPr lang="de-DE" noProof="0" dirty="0" err="1"/>
              <a:t>while</a:t>
            </a:r>
            <a:r>
              <a:rPr lang="de-DE" noProof="0" dirty="0"/>
              <a:t>-Schleife und </a:t>
            </a:r>
            <a:r>
              <a:rPr lang="de-DE" u="sng" noProof="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action="ppaction://hlinksldjump"/>
              </a:rPr>
              <a:t>Vergleichs-Methode</a:t>
            </a:r>
          </a:p>
        </p:txBody>
      </p:sp>
      <p:pic>
        <p:nvPicPr>
          <p:cNvPr id="160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Grafik 7" descr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Grafik 9" descr="Grafi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Fibonacci-Folge</a:t>
            </a:r>
          </a:p>
        </p:txBody>
      </p:sp>
      <p:sp>
        <p:nvSpPr>
          <p:cNvPr id="165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In der Fibonacci-Folge ist jede Zahl die Summe der beiden vorherigen Zahlen. Sie beginnt mit 0 und 1. Berechne alle Fibonacci-Zahlen bis 1000 und gib sie aus.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int</a:t>
            </a:r>
            <a:r>
              <a:rPr lang="de-DE" noProof="0" dirty="0"/>
              <a:t>-Variablen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</a:t>
            </a:r>
          </a:p>
        </p:txBody>
      </p:sp>
      <p:sp>
        <p:nvSpPr>
          <p:cNvPr id="166" name="Textfeld 5"/>
          <p:cNvSpPr txBox="1"/>
          <p:nvPr/>
        </p:nvSpPr>
        <p:spPr>
          <a:xfrm>
            <a:off x="3293790" y="5807631"/>
            <a:ext cx="560441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5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13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55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89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144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233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377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610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987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167" name="Grafik 4" descr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Grafik 10" descr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Grafik 11" descr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afik 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1" name="Rechteck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7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2" name="image23.png" descr="image23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 noProof="0" dirty="0"/>
              <a:t>Palindrom</a:t>
            </a:r>
          </a:p>
        </p:txBody>
      </p:sp>
      <p:sp>
        <p:nvSpPr>
          <p:cNvPr id="175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lstStyle/>
          <a:p>
            <a:pPr marL="0" indent="0">
              <a:lnSpc>
                <a:spcPct val="81000"/>
              </a:lnSpc>
              <a:buSzTx/>
              <a:buNone/>
              <a:defRPr sz="2500">
                <a:solidFill>
                  <a:srgbClr val="000000"/>
                </a:solidFill>
              </a:defRPr>
            </a:pPr>
            <a:r>
              <a:rPr lang="de-DE" noProof="0" dirty="0"/>
              <a:t>Schreibe eine Methode, die überprüft, ob ein String ein Palindrom ist.</a:t>
            </a:r>
          </a:p>
          <a:p>
            <a:pPr marL="0" indent="0">
              <a:lnSpc>
                <a:spcPct val="81000"/>
              </a:lnSpc>
              <a:buSzTx/>
              <a:buNone/>
              <a:defRPr sz="2500">
                <a:solidFill>
                  <a:srgbClr val="000000"/>
                </a:solidFill>
              </a:defRPr>
            </a:pPr>
            <a:endParaRPr lang="de-DE" noProof="0" dirty="0"/>
          </a:p>
          <a:p>
            <a:pPr>
              <a:lnSpc>
                <a:spcPct val="81000"/>
              </a:lnSpc>
              <a:defRPr sz="2500">
                <a:solidFill>
                  <a:srgbClr val="000000"/>
                </a:solidFill>
              </a:defRPr>
            </a:pPr>
            <a:r>
              <a:rPr lang="de-DE" noProof="0" dirty="0"/>
              <a:t>Test-Beispiele:</a:t>
            </a:r>
          </a:p>
          <a:p>
            <a:pPr marL="0" lvl="1" indent="457200">
              <a:lnSpc>
                <a:spcPct val="81000"/>
              </a:lnSpc>
              <a:spcBef>
                <a:spcPts val="500"/>
              </a:spcBef>
              <a:buSzTx/>
              <a:buNone/>
              <a:defRPr sz="2200">
                <a:solidFill>
                  <a:srgbClr val="5FB1DA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pPr>
            <a:r>
              <a:rPr lang="de-DE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noProof="0" dirty="0" err="1">
                <a:solidFill>
                  <a:srgbClr val="B9C7A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println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i="1" noProof="0" dirty="0" err="1">
                <a:solidFill>
                  <a:srgbClr val="AA787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palindrom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noProof="0" dirty="0">
                <a:solidFill>
                  <a:srgbClr val="6A87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"Hallo"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))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// Soll </a:t>
            </a:r>
            <a:r>
              <a:rPr lang="de-DE" noProof="0" dirty="0" err="1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false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ausgeben</a:t>
            </a:r>
          </a:p>
          <a:p>
            <a:pPr marL="0" lvl="1" indent="457200">
              <a:lnSpc>
                <a:spcPct val="81000"/>
              </a:lnSpc>
              <a:spcBef>
                <a:spcPts val="500"/>
              </a:spcBef>
              <a:buSzTx/>
              <a:buNone/>
              <a:defRPr sz="2200">
                <a:solidFill>
                  <a:srgbClr val="5FB1DA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pPr>
            <a:r>
              <a:rPr lang="de-DE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noProof="0" dirty="0" err="1">
                <a:solidFill>
                  <a:srgbClr val="B9C7A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println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i="1" noProof="0" dirty="0" err="1">
                <a:solidFill>
                  <a:srgbClr val="AA787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palindrom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noProof="0" dirty="0">
                <a:solidFill>
                  <a:srgbClr val="6A87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"lagerregal"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))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// Soll </a:t>
            </a:r>
            <a:r>
              <a:rPr lang="de-DE" noProof="0" dirty="0" err="1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true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ausgeben</a:t>
            </a:r>
          </a:p>
          <a:p>
            <a:pPr marL="0" lvl="1" indent="457200">
              <a:lnSpc>
                <a:spcPct val="81000"/>
              </a:lnSpc>
              <a:spcBef>
                <a:spcPts val="500"/>
              </a:spcBef>
              <a:buSzTx/>
              <a:buNone/>
              <a:defRPr sz="2200">
                <a:solidFill>
                  <a:srgbClr val="5FB1DA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pPr>
            <a:r>
              <a:rPr lang="de-DE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de-DE" noProof="0" dirty="0" err="1">
                <a:solidFill>
                  <a:srgbClr val="AC91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de-DE" noProof="0" dirty="0" err="1">
                <a:solidFill>
                  <a:srgbClr val="B9C7A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println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i="1" noProof="0" dirty="0" err="1">
                <a:solidFill>
                  <a:srgbClr val="AA787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palindrom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noProof="0" dirty="0">
                <a:solidFill>
                  <a:srgbClr val="6A87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"reifer"</a:t>
            </a:r>
            <a:r>
              <a:rPr lang="de-DE" noProof="0" dirty="0">
                <a:solidFill>
                  <a:srgbClr val="B0BA8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))</a:t>
            </a:r>
            <a:r>
              <a:rPr lang="de-DE" noProof="0"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// Soll </a:t>
            </a:r>
            <a:r>
              <a:rPr lang="de-DE" noProof="0" dirty="0" err="1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false</a:t>
            </a:r>
            <a:r>
              <a:rPr lang="de-DE" noProof="0" dirty="0">
                <a:solidFill>
                  <a:srgbClr val="80808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ausgeben</a:t>
            </a:r>
          </a:p>
          <a:p>
            <a:pPr marL="0" indent="0">
              <a:lnSpc>
                <a:spcPct val="81000"/>
              </a:lnSpc>
              <a:buSzTx/>
              <a:buNone/>
              <a:defRPr sz="2500"/>
            </a:pPr>
            <a:endParaRPr lang="de-DE" noProof="0" dirty="0">
              <a:solidFill>
                <a:srgbClr val="808080"/>
              </a:solidFill>
            </a:endParaRPr>
          </a:p>
          <a:p>
            <a:pPr>
              <a:lnSpc>
                <a:spcPct val="81000"/>
              </a:lnSpc>
              <a:defRPr sz="2500">
                <a:solidFill>
                  <a:srgbClr val="000000"/>
                </a:solidFill>
              </a:defRPr>
            </a:pPr>
            <a:r>
              <a:rPr lang="de-DE" noProof="0" dirty="0"/>
              <a:t>Benötigte Syntax: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>
                <a:solidFill>
                  <a:srgbClr val="000000"/>
                </a:solidFill>
              </a:defRPr>
            </a:pPr>
            <a:r>
              <a:rPr lang="de-DE" noProof="0" dirty="0"/>
              <a:t>Aufbau einer Methode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>
                <a:solidFill>
                  <a:srgbClr val="000000"/>
                </a:solidFill>
              </a:defRPr>
            </a:pPr>
            <a:r>
              <a:rPr lang="de-DE" noProof="0" dirty="0" err="1"/>
              <a:t>String#length</a:t>
            </a:r>
            <a:r>
              <a:rPr lang="de-DE" noProof="0" dirty="0"/>
              <a:t>, </a:t>
            </a:r>
            <a:r>
              <a:rPr lang="de-DE" noProof="0" dirty="0" err="1"/>
              <a:t>String#charAt</a:t>
            </a:r>
            <a:endParaRPr lang="de-DE" noProof="0" dirty="0"/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>
                <a:solidFill>
                  <a:srgbClr val="000000"/>
                </a:solidFill>
              </a:defRPr>
            </a:pPr>
            <a:r>
              <a:rPr lang="de-DE" noProof="0" dirty="0" err="1"/>
              <a:t>for</a:t>
            </a:r>
            <a:r>
              <a:rPr lang="de-DE" noProof="0" dirty="0"/>
              <a:t>-Schleife</a:t>
            </a:r>
          </a:p>
        </p:txBody>
      </p:sp>
      <p:pic>
        <p:nvPicPr>
          <p:cNvPr id="176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8" descr="Grafik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Grafik 10" descr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Fakultät</a:t>
            </a:r>
          </a:p>
        </p:txBody>
      </p:sp>
      <p:sp>
        <p:nvSpPr>
          <p:cNvPr id="181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eine Methode, die für einen Parameter </a:t>
            </a:r>
            <a:r>
              <a:rPr lang="de-DE" noProof="0" dirty="0" err="1"/>
              <a:t>int</a:t>
            </a:r>
            <a:r>
              <a:rPr lang="de-DE" noProof="0" dirty="0"/>
              <a:t> n den Wert n!, also 1 * 2 * 3 * 4 * … * n berechnet.</a:t>
            </a:r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Aufbau einer Methode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int</a:t>
            </a:r>
            <a:r>
              <a:rPr lang="de-DE" noProof="0" dirty="0"/>
              <a:t>-Variable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for</a:t>
            </a:r>
            <a:r>
              <a:rPr lang="de-DE" noProof="0" dirty="0"/>
              <a:t>-Schleife</a:t>
            </a:r>
          </a:p>
        </p:txBody>
      </p:sp>
      <p:pic>
        <p:nvPicPr>
          <p:cNvPr id="182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Grafik 8" descr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Grafik 9" descr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Primzahlen</a:t>
            </a:r>
          </a:p>
        </p:txBody>
      </p:sp>
      <p:sp>
        <p:nvSpPr>
          <p:cNvPr id="18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Schreibe ein Programm, das alle Primzahlen unter 100 berechnet und ausgibt. Teste dafür für jede Zahl, ob sie durch eine kleinere Zahl teilbar ist.</a:t>
            </a:r>
          </a:p>
          <a:p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Zur Bestimmung der prim-Eigenschaft: </a:t>
            </a:r>
            <a:r>
              <a:rPr lang="de-DE" dirty="0" err="1"/>
              <a:t>boolean</a:t>
            </a:r>
            <a:r>
              <a:rPr lang="de-DE" dirty="0"/>
              <a:t>-Methode oder -Variable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for</a:t>
            </a:r>
            <a:r>
              <a:rPr lang="de-DE" noProof="0" dirty="0"/>
              <a:t>-Schleife, ggf. break</a:t>
            </a:r>
          </a:p>
        </p:txBody>
      </p:sp>
      <p:pic>
        <p:nvPicPr>
          <p:cNvPr id="188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6" descr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extfeld 12"/>
          <p:cNvSpPr txBox="1"/>
          <p:nvPr/>
        </p:nvSpPr>
        <p:spPr>
          <a:xfrm>
            <a:off x="1645920" y="5569544"/>
            <a:ext cx="858076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>
                <a:solidFill>
                  <a:srgbClr val="6897BB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pP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17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29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31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37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41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47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59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61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67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71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79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83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89</a:t>
            </a:r>
            <a:r>
              <a:rPr dirty="0">
                <a:solidFill>
                  <a:srgbClr val="CC7E4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97</a:t>
            </a:r>
            <a:endParaRPr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2" name="Grafik 15" descr="Grafik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Zufallszahl in einem Intervall</a:t>
            </a:r>
          </a:p>
        </p:txBody>
      </p:sp>
      <p:sp>
        <p:nvSpPr>
          <p:cNvPr id="195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None/>
            </a:pPr>
            <a:r>
              <a:rPr lang="de-DE" noProof="0" dirty="0"/>
              <a:t>Gib einen zufälligen </a:t>
            </a:r>
            <a:r>
              <a:rPr lang="de-DE" noProof="0" dirty="0" err="1"/>
              <a:t>float</a:t>
            </a:r>
            <a:r>
              <a:rPr lang="de-DE" noProof="0" dirty="0"/>
              <a:t>-Wert aus dem Intervall [10.0, 20.0) aus.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Random#nextFloat</a:t>
            </a:r>
            <a:endParaRPr lang="de-DE" dirty="0"/>
          </a:p>
        </p:txBody>
      </p:sp>
      <p:pic>
        <p:nvPicPr>
          <p:cNvPr id="196" name="Grafik 5" descr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Grafik 12" descr="Grafik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Grafik 13" descr="Grafik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Grafik 14" descr="Grafik 14">
            <a:extLst>
              <a:ext uri="{FF2B5EF4-FFF2-40B4-BE49-F238E27FC236}">
                <a16:creationId xmlns:a16="http://schemas.microsoft.com/office/drawing/2014/main" id="{C7FDC70D-32DF-473C-BA35-D3A4A0013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83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E965E6-E355-46D7-AC75-A038B76FE220}"/>
              </a:ext>
            </a:extLst>
          </p:cNvPr>
          <p:cNvSpPr txBox="1"/>
          <p:nvPr/>
        </p:nvSpPr>
        <p:spPr>
          <a:xfrm>
            <a:off x="2004483" y="5597758"/>
            <a:ext cx="8080550" cy="1200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spcBef>
                <a:spcPts val="500"/>
              </a:spcBef>
              <a:buFont typeface="Wingdings" panose="05000000000000000000" pitchFamily="2" charset="2"/>
              <a:buChar char="ß"/>
              <a:defRPr sz="2400"/>
            </a:pPr>
            <a:r>
              <a:rPr lang="de-DE" dirty="0">
                <a:solidFill>
                  <a:srgbClr val="FFFFFF"/>
                </a:solidFill>
              </a:rPr>
              <a:t>Bonusaufgabe: Bestimme einen zufälligen Integer für ein beliebiges Intervall [x, y). Lese x und y durch </a:t>
            </a:r>
            <a:r>
              <a:rPr lang="de-DE" dirty="0" err="1">
                <a:solidFill>
                  <a:srgbClr val="FFFFFF"/>
                </a:solidFill>
              </a:rPr>
              <a:t>Scanner#nextFloat</a:t>
            </a:r>
            <a:r>
              <a:rPr lang="de-DE" dirty="0">
                <a:solidFill>
                  <a:srgbClr val="FFFFFF"/>
                </a:solidFill>
              </a:rPr>
              <a:t> ein.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492AB1-17D4-40F1-9E8E-533AC7E20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2" name="Titel 1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5257801" cy="1325563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/>
          <a:p>
            <a:r>
              <a:rPr lang="de-DE" noProof="0" dirty="0"/>
              <a:t>Lustige Sätze</a:t>
            </a:r>
          </a:p>
        </p:txBody>
      </p:sp>
      <p:sp>
        <p:nvSpPr>
          <p:cNvPr id="203" name="Inhaltsplatzhalt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9353550" cy="497522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>
            <a:normAutofit fontScale="92500" lnSpcReduction="10000"/>
          </a:bodyPr>
          <a:lstStyle/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Erstelle String-Arrays mit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Artikeln + Subjekten (Nominativ Singular)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Prädikaten (3. Person Singular)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Adverbien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Adjektiven (Akkusativ)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Artikeln (Akkusativ) + _ + Objekte (Akkusativ Plural)</a:t>
            </a:r>
          </a:p>
          <a:p>
            <a:pPr marL="504063" indent="-504063" defTabSz="896111">
              <a:lnSpc>
                <a:spcPct val="72000"/>
              </a:lnSpc>
              <a:spcBef>
                <a:spcPts val="900"/>
              </a:spcBef>
              <a:buFontTx/>
              <a:buAutoNum type="arabicPeriod"/>
              <a:defRPr sz="2058"/>
            </a:pPr>
            <a:r>
              <a:rPr lang="de-DE" noProof="0" dirty="0"/>
              <a:t>Interpunktion (., !, ?)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endParaRPr lang="de-DE" noProof="0" dirty="0"/>
          </a:p>
          <a:p>
            <a:pPr defTabSz="896111">
              <a:lnSpc>
                <a:spcPct val="72000"/>
              </a:lnSpc>
              <a:spcBef>
                <a:spcPts val="900"/>
              </a:spcBef>
              <a:buSzTx/>
              <a:defRPr sz="2058"/>
            </a:pPr>
            <a:r>
              <a:rPr lang="de-DE" noProof="0" dirty="0"/>
              <a:t>Benötigte Syntax:</a:t>
            </a:r>
          </a:p>
          <a:p>
            <a:pPr lvl="1" defTabSz="896111">
              <a:lnSpc>
                <a:spcPct val="72000"/>
              </a:lnSpc>
              <a:spcBef>
                <a:spcPts val="900"/>
              </a:spcBef>
              <a:buSzTx/>
              <a:defRPr sz="2058"/>
            </a:pPr>
            <a:r>
              <a:rPr lang="de-DE" noProof="0" dirty="0" err="1"/>
              <a:t>Random#nextInt</a:t>
            </a:r>
            <a:r>
              <a:rPr lang="de-DE" noProof="0" dirty="0"/>
              <a:t>, String[] </a:t>
            </a:r>
            <a:r>
              <a:rPr lang="de-DE" noProof="0" dirty="0" err="1"/>
              <a:t>length</a:t>
            </a:r>
            <a:r>
              <a:rPr lang="de-DE" noProof="0" dirty="0"/>
              <a:t> zum Auswählen zufälliger Wörter</a:t>
            </a:r>
          </a:p>
          <a:p>
            <a:pPr lvl="1" defTabSz="896111">
              <a:lnSpc>
                <a:spcPct val="72000"/>
              </a:lnSpc>
              <a:spcBef>
                <a:spcPts val="900"/>
              </a:spcBef>
              <a:buSzTx/>
              <a:defRPr sz="2058"/>
            </a:pPr>
            <a:r>
              <a:rPr lang="de-DE" noProof="0" dirty="0" err="1"/>
              <a:t>String#replace</a:t>
            </a:r>
            <a:r>
              <a:rPr lang="de-DE" noProof="0" dirty="0"/>
              <a:t> zum Ersetzen des Unterstrichs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Generiere einen zufälligen Satz aus diesen Wörtern.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Muster: &lt;1&gt; &lt;2&gt; &lt;3&gt; (&lt;5&gt;, ersetze _ durch &lt;4&gt;) &lt;6&gt;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&lt;x&gt; steht dabei jeweils für ein zufälliges Element aus dem x-ten Array.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Beispiel: Der Rabe berechnet niemals laute Felsen.</a:t>
            </a:r>
          </a:p>
          <a:p>
            <a:pPr marL="0" indent="0" defTabSz="896111">
              <a:lnSpc>
                <a:spcPct val="72000"/>
              </a:lnSpc>
              <a:spcBef>
                <a:spcPts val="900"/>
              </a:spcBef>
              <a:buSzTx/>
              <a:buNone/>
              <a:defRPr sz="2058"/>
            </a:pPr>
            <a:r>
              <a:rPr lang="de-DE" noProof="0" dirty="0"/>
              <a:t>Tipp: Schreibe eine statische Methode, um ein zufälligen String aus einem String[] auszuwählen.</a:t>
            </a:r>
          </a:p>
        </p:txBody>
      </p:sp>
      <p:pic>
        <p:nvPicPr>
          <p:cNvPr id="204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Grafik 8" descr="Grafik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Grafik 9" descr="Grafi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Glücksspiel</a:t>
            </a:r>
          </a:p>
        </p:txBody>
      </p:sp>
      <p:sp>
        <p:nvSpPr>
          <p:cNvPr id="209" name="Inhaltsplatzhalter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Textspiel, bei dem man mit 100 Punkten beginnt und solange man mehr als 0 Punkte hat, einen beliebigen Betrag einsetzen kann, den man zu 50% gewinnt und sonst verliert.</a:t>
            </a:r>
            <a:br>
              <a:rPr lang="de-DE" noProof="0" dirty="0"/>
            </a:br>
            <a:r>
              <a:rPr lang="de-DE" dirty="0"/>
              <a:t>Verwende </a:t>
            </a:r>
            <a:r>
              <a:rPr lang="de-DE" dirty="0" err="1"/>
              <a:t>continue</a:t>
            </a:r>
            <a:r>
              <a:rPr lang="de-DE" dirty="0"/>
              <a:t>, wenn der eingelesene Integer nicht im</a:t>
            </a:r>
            <a:br>
              <a:rPr lang="de-DE" dirty="0"/>
            </a:br>
            <a:r>
              <a:rPr lang="de-DE" dirty="0"/>
              <a:t>Intervall [1, punkte] liegt.</a:t>
            </a:r>
            <a:endParaRPr lang="de-DE" noProof="0" dirty="0"/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r>
              <a:rPr lang="de-DE" noProof="0" dirty="0"/>
              <a:t>, </a:t>
            </a:r>
            <a:r>
              <a:rPr lang="de-DE" noProof="0" dirty="0" err="1"/>
              <a:t>Scanner#hasNextInt</a:t>
            </a:r>
            <a:r>
              <a:rPr lang="de-DE" noProof="0" dirty="0"/>
              <a:t>, </a:t>
            </a:r>
            <a:r>
              <a:rPr lang="de-DE" noProof="0" dirty="0" err="1"/>
              <a:t>Scanner#nextInt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Random#nextInt</a:t>
            </a:r>
            <a:r>
              <a:rPr lang="de-DE" noProof="0" dirty="0"/>
              <a:t> oder </a:t>
            </a:r>
            <a:r>
              <a:rPr lang="de-DE" noProof="0" dirty="0" err="1"/>
              <a:t>Random#nextBoolean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-Schleife, </a:t>
            </a:r>
            <a:r>
              <a:rPr lang="de-DE" noProof="0" dirty="0" err="1"/>
              <a:t>int</a:t>
            </a:r>
            <a:r>
              <a:rPr lang="de-DE" noProof="0" dirty="0"/>
              <a:t>-Variablen, ggf. </a:t>
            </a:r>
            <a:r>
              <a:rPr lang="de-DE" noProof="0" dirty="0" err="1"/>
              <a:t>continue</a:t>
            </a:r>
            <a:r>
              <a:rPr lang="de-DE" noProof="0" dirty="0"/>
              <a:t>;</a:t>
            </a:r>
          </a:p>
        </p:txBody>
      </p:sp>
      <p:pic>
        <p:nvPicPr>
          <p:cNvPr id="210" name="Grafik 7" descr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Grafik 12" descr="Grafik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Grafik 13" descr="Grafik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rafik 7" descr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el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r>
              <a:rPr lang="de-DE" noProof="0" dirty="0"/>
              <a:t>Echo-Höhle</a:t>
            </a:r>
          </a:p>
        </p:txBody>
      </p:sp>
      <p:sp>
        <p:nvSpPr>
          <p:cNvPr id="100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Programm, das unendlich oft Eingaben einliest und diese jeweils direkt ausgibt.</a:t>
            </a:r>
          </a:p>
          <a:p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Scanner#nextLine</a:t>
            </a:r>
            <a:r>
              <a:rPr lang="de-DE" noProof="0" dirty="0"/>
              <a:t>, </a:t>
            </a: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</a:t>
            </a:r>
          </a:p>
        </p:txBody>
      </p:sp>
      <p:pic>
        <p:nvPicPr>
          <p:cNvPr id="101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3484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Grafik 22" descr="Grafik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3584" y="365125"/>
            <a:ext cx="723901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Summe</a:t>
            </a:r>
          </a:p>
        </p:txBody>
      </p:sp>
      <p:sp>
        <p:nvSpPr>
          <p:cNvPr id="215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81000"/>
              </a:lnSpc>
              <a:buSzTx/>
              <a:buNone/>
            </a:pPr>
            <a:r>
              <a:rPr lang="de-DE" noProof="0" dirty="0"/>
              <a:t>Schreibe eine Methode, die alle Elemente eines </a:t>
            </a:r>
            <a:r>
              <a:rPr lang="de-DE" noProof="0" dirty="0" err="1"/>
              <a:t>float</a:t>
            </a:r>
            <a:r>
              <a:rPr lang="de-DE" noProof="0" dirty="0"/>
              <a:t>[] aufsummiert.</a:t>
            </a:r>
            <a:br>
              <a:rPr lang="de-DE" noProof="0" dirty="0"/>
            </a:br>
            <a:r>
              <a:rPr lang="de-DE" noProof="0" dirty="0"/>
              <a:t>Bonus: Berechne mit Hilfe der Methode den Durchschnitt.</a:t>
            </a:r>
          </a:p>
          <a:p>
            <a:pPr marL="0" indent="0">
              <a:lnSpc>
                <a:spcPct val="81000"/>
              </a:lnSpc>
              <a:buSzTx/>
              <a:buNone/>
            </a:pPr>
            <a:endParaRPr lang="de-DE" noProof="0" dirty="0"/>
          </a:p>
          <a:p>
            <a:pPr>
              <a:lnSpc>
                <a:spcPct val="81000"/>
              </a:lnSpc>
            </a:pPr>
            <a:r>
              <a:rPr lang="de-DE" noProof="0" dirty="0"/>
              <a:t>Test-Beispiel:</a:t>
            </a:r>
            <a:br>
              <a:rPr lang="de-DE" noProof="0" dirty="0"/>
            </a:br>
            <a:r>
              <a:rPr lang="de-DE" sz="1800" noProof="0" dirty="0" err="1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float</a:t>
            </a:r>
            <a:r>
              <a:rPr lang="de-DE" sz="1800" noProof="0" dirty="0">
                <a:solidFill>
                  <a:srgbClr val="8552D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[] 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 = 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{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1.5f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2.5f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3.5f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4.5f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}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</a:t>
            </a:r>
            <a:b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summe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12.0 ausgeben.</a:t>
            </a:r>
          </a:p>
          <a:p>
            <a:pPr marL="0" indent="0">
              <a:lnSpc>
                <a:spcPct val="81000"/>
              </a:lnSpc>
              <a:buNone/>
            </a:pPr>
            <a:endParaRPr lang="de-DE" noProof="0" dirty="0">
              <a:solidFill>
                <a:srgbClr val="80808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JetBrains Mono"/>
            </a:endParaRPr>
          </a:p>
          <a:p>
            <a:pPr>
              <a:lnSpc>
                <a:spcPct val="81000"/>
              </a:lnSpc>
            </a:pPr>
            <a:r>
              <a:rPr lang="de-DE" noProof="0" dirty="0"/>
              <a:t>Benötigte Syntax: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/>
            </a:pPr>
            <a:r>
              <a:rPr lang="de-DE" noProof="0" dirty="0"/>
              <a:t>Aufbau einer Methode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/>
            </a:pPr>
            <a:r>
              <a:rPr lang="de-DE" noProof="0" dirty="0" err="1"/>
              <a:t>float</a:t>
            </a:r>
            <a:r>
              <a:rPr lang="de-DE" noProof="0" dirty="0"/>
              <a:t>-Variable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/>
            </a:pPr>
            <a:r>
              <a:rPr lang="de-DE" noProof="0" dirty="0" err="1"/>
              <a:t>foreach</a:t>
            </a:r>
            <a:r>
              <a:rPr lang="de-DE" noProof="0" dirty="0"/>
              <a:t>-Schleife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400"/>
            </a:pPr>
            <a:r>
              <a:rPr lang="de-DE" dirty="0"/>
              <a:t>(Für die Bonusaufgabe: </a:t>
            </a:r>
            <a:r>
              <a:rPr lang="de-DE" dirty="0" err="1"/>
              <a:t>length</a:t>
            </a:r>
            <a:r>
              <a:rPr lang="de-DE" dirty="0"/>
              <a:t>)</a:t>
            </a:r>
            <a:endParaRPr lang="de-DE" noProof="0" dirty="0"/>
          </a:p>
        </p:txBody>
      </p:sp>
      <p:pic>
        <p:nvPicPr>
          <p:cNvPr id="216" name="Grafik 5" descr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Grafik 7" descr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rafik 10" descr="Grafik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Titel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r>
              <a:rPr lang="de-DE" noProof="0" dirty="0"/>
              <a:t>Größtes Element</a:t>
            </a:r>
          </a:p>
        </p:txBody>
      </p:sp>
      <p:sp>
        <p:nvSpPr>
          <p:cNvPr id="222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pPr marL="0" indent="0" defTabSz="905255">
              <a:lnSpc>
                <a:spcPct val="81000"/>
              </a:lnSpc>
              <a:spcBef>
                <a:spcPts val="900"/>
              </a:spcBef>
              <a:buSzTx/>
              <a:buNone/>
              <a:defRPr sz="2475"/>
            </a:pPr>
            <a:r>
              <a:rPr lang="de-DE" noProof="0" dirty="0"/>
              <a:t>Schreibe eine Methode, die das größte Element eines </a:t>
            </a:r>
            <a:r>
              <a:rPr lang="de-DE" noProof="0" dirty="0" err="1"/>
              <a:t>float</a:t>
            </a:r>
            <a:r>
              <a:rPr lang="de-DE" noProof="0" dirty="0"/>
              <a:t>[] bestimmt.</a:t>
            </a:r>
          </a:p>
          <a:p>
            <a:pPr marL="0" indent="0" defTabSz="905255">
              <a:lnSpc>
                <a:spcPct val="81000"/>
              </a:lnSpc>
              <a:spcBef>
                <a:spcPts val="900"/>
              </a:spcBef>
              <a:buSzTx/>
              <a:buNone/>
              <a:defRPr sz="2475"/>
            </a:pPr>
            <a:r>
              <a:rPr lang="de-DE" noProof="0" dirty="0"/>
              <a:t>Tipp: Starte mit -∞. (</a:t>
            </a:r>
            <a:r>
              <a:rPr lang="de-DE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Float</a:t>
            </a:r>
            <a:r>
              <a:rPr lang="de-DE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NEGATIVE_INFINITY</a:t>
            </a:r>
            <a:r>
              <a:rPr lang="de-DE" noProof="0" dirty="0"/>
              <a:t>)</a:t>
            </a:r>
          </a:p>
          <a:p>
            <a:pPr marL="0" indent="0" defTabSz="905255">
              <a:lnSpc>
                <a:spcPct val="81000"/>
              </a:lnSpc>
              <a:spcBef>
                <a:spcPts val="900"/>
              </a:spcBef>
              <a:buSzTx/>
              <a:buNone/>
              <a:defRPr sz="2475"/>
            </a:pPr>
            <a:endParaRPr lang="de-DE" noProof="0" dirty="0"/>
          </a:p>
          <a:p>
            <a:pPr marL="226313" indent="-226313" defTabSz="905255">
              <a:lnSpc>
                <a:spcPct val="81000"/>
              </a:lnSpc>
              <a:spcBef>
                <a:spcPts val="900"/>
              </a:spcBef>
              <a:defRPr sz="2475"/>
            </a:pPr>
            <a:r>
              <a:rPr lang="de-DE" noProof="0" dirty="0"/>
              <a:t>Test-Beispiel:</a:t>
            </a:r>
            <a:br>
              <a:rPr lang="de-DE" noProof="0" dirty="0"/>
            </a:br>
            <a:r>
              <a:rPr lang="de-DE" sz="1800" noProof="0" dirty="0" err="1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float</a:t>
            </a:r>
            <a:r>
              <a:rPr lang="de-DE" sz="1800" noProof="0" dirty="0">
                <a:solidFill>
                  <a:srgbClr val="8552D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[] 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werte = 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{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22.3f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2.2f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1.5f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4.2f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-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9.87f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}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</a:t>
            </a:r>
            <a:b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 err="1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max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werte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Soll 2.2 ausgeben.</a:t>
            </a:r>
            <a:endParaRPr lang="de-DE" sz="1800" noProof="0" dirty="0"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indent="0" defTabSz="905255">
              <a:lnSpc>
                <a:spcPct val="81000"/>
              </a:lnSpc>
              <a:spcBef>
                <a:spcPts val="900"/>
              </a:spcBef>
              <a:buSzTx/>
              <a:buNone/>
              <a:defRPr sz="2475"/>
            </a:pPr>
            <a:endParaRPr lang="de-DE" sz="1979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226313" indent="-226313" defTabSz="905255">
              <a:lnSpc>
                <a:spcPct val="81000"/>
              </a:lnSpc>
              <a:spcBef>
                <a:spcPts val="900"/>
              </a:spcBef>
              <a:defRPr sz="2475"/>
            </a:pPr>
            <a:r>
              <a:rPr lang="de-DE" noProof="0" dirty="0"/>
              <a:t>Benötigte Syntax:</a:t>
            </a:r>
          </a:p>
          <a:p>
            <a:pPr marL="678941" lvl="1" indent="-226313" defTabSz="905255">
              <a:lnSpc>
                <a:spcPct val="81000"/>
              </a:lnSpc>
              <a:spcBef>
                <a:spcPts val="400"/>
              </a:spcBef>
              <a:defRPr sz="2178"/>
            </a:pPr>
            <a:r>
              <a:rPr lang="de-DE" noProof="0" dirty="0"/>
              <a:t>Aufbau einer Methode</a:t>
            </a:r>
          </a:p>
          <a:p>
            <a:pPr marL="678941" lvl="1" indent="-226313" defTabSz="905255">
              <a:lnSpc>
                <a:spcPct val="81000"/>
              </a:lnSpc>
              <a:spcBef>
                <a:spcPts val="400"/>
              </a:spcBef>
              <a:defRPr sz="2178"/>
            </a:pPr>
            <a:r>
              <a:rPr lang="de-DE" noProof="0" dirty="0" err="1"/>
              <a:t>float</a:t>
            </a:r>
            <a:r>
              <a:rPr lang="de-DE" noProof="0" dirty="0"/>
              <a:t>-Variable</a:t>
            </a:r>
          </a:p>
          <a:p>
            <a:pPr marL="678941" lvl="1" indent="-226313" defTabSz="905255">
              <a:lnSpc>
                <a:spcPct val="81000"/>
              </a:lnSpc>
              <a:spcBef>
                <a:spcPts val="400"/>
              </a:spcBef>
              <a:defRPr sz="2178"/>
            </a:pPr>
            <a:r>
              <a:rPr lang="de-DE" noProof="0" dirty="0" err="1"/>
              <a:t>foreach</a:t>
            </a:r>
            <a:r>
              <a:rPr lang="de-DE" noProof="0" dirty="0"/>
              <a:t>-Schleife, </a:t>
            </a:r>
            <a:r>
              <a:rPr lang="de-DE" noProof="0" dirty="0" err="1"/>
              <a:t>if</a:t>
            </a:r>
            <a:endParaRPr lang="de-DE" noProof="0" dirty="0"/>
          </a:p>
        </p:txBody>
      </p:sp>
      <p:pic>
        <p:nvPicPr>
          <p:cNvPr id="224" name="Grafik 11" descr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Grafik 14" descr="Grafik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Grafik 5" descr="Grafik 5">
            <a:extLst>
              <a:ext uri="{FF2B5EF4-FFF2-40B4-BE49-F238E27FC236}">
                <a16:creationId xmlns:a16="http://schemas.microsoft.com/office/drawing/2014/main" id="{B77834ED-7D03-43B4-B5ED-2E5F290C5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Array sortieren</a:t>
            </a:r>
          </a:p>
        </p:txBody>
      </p:sp>
      <p:sp>
        <p:nvSpPr>
          <p:cNvPr id="228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81000"/>
              </a:lnSpc>
              <a:buSzTx/>
              <a:buNone/>
              <a:defRPr sz="2500"/>
            </a:pPr>
            <a:r>
              <a:rPr lang="de-DE" noProof="0" dirty="0"/>
              <a:t>Schreibe eine Methode, die einen </a:t>
            </a:r>
            <a:r>
              <a:rPr lang="de-DE" noProof="0" dirty="0" err="1"/>
              <a:t>int</a:t>
            </a:r>
            <a:r>
              <a:rPr lang="de-DE" noProof="0" dirty="0"/>
              <a:t>[] sortiert. Überlege dir zuerst anhand eines Beispiels auf einem Blatt Papier, wie sie dies tun kann.</a:t>
            </a:r>
          </a:p>
          <a:p>
            <a:pPr marL="0" indent="0">
              <a:lnSpc>
                <a:spcPct val="81000"/>
              </a:lnSpc>
              <a:buSzTx/>
              <a:buNone/>
              <a:defRPr sz="2500"/>
            </a:pPr>
            <a:endParaRPr lang="de-DE" noProof="0" dirty="0"/>
          </a:p>
          <a:p>
            <a:pPr>
              <a:lnSpc>
                <a:spcPct val="81000"/>
              </a:lnSpc>
              <a:defRPr sz="2500"/>
            </a:pPr>
            <a:r>
              <a:rPr lang="de-DE" noProof="0" dirty="0"/>
              <a:t>Test-Beispiel:</a:t>
            </a:r>
            <a:br>
              <a:rPr lang="de-DE" dirty="0"/>
            </a:br>
            <a:r>
              <a:rPr lang="de-DE" sz="1800" noProof="0" dirty="0" err="1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int</a:t>
            </a:r>
            <a:r>
              <a:rPr lang="de-DE" sz="1800" noProof="0" dirty="0">
                <a:solidFill>
                  <a:srgbClr val="8552D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[] 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 = 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{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1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3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4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897BB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2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}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</a:t>
            </a:r>
            <a:b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i="1" noProof="0" dirty="0" err="1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sort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</a:t>
            </a:r>
            <a:b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Arrays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toString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array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[1, 2, 3, 4] ausgeben.</a:t>
            </a:r>
            <a:endParaRPr lang="de-DE" sz="1800" noProof="0" dirty="0"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indent="0">
              <a:lnSpc>
                <a:spcPct val="81000"/>
              </a:lnSpc>
              <a:buSzTx/>
              <a:buNone/>
              <a:defRPr sz="2500"/>
            </a:pPr>
            <a:endParaRPr lang="de-DE" sz="20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81000"/>
              </a:lnSpc>
              <a:defRPr sz="2500"/>
            </a:pPr>
            <a:r>
              <a:rPr lang="de-DE" noProof="0" dirty="0"/>
              <a:t>Benötigte Syntax: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/>
            </a:pPr>
            <a:r>
              <a:rPr lang="de-DE" noProof="0" dirty="0"/>
              <a:t>Aufbau einer Methode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/>
            </a:pPr>
            <a:r>
              <a:rPr lang="de-DE" noProof="0" dirty="0" err="1"/>
              <a:t>int</a:t>
            </a:r>
            <a:r>
              <a:rPr lang="de-DE" noProof="0" dirty="0"/>
              <a:t>[] </a:t>
            </a:r>
            <a:r>
              <a:rPr lang="de-DE" noProof="0" dirty="0" err="1"/>
              <a:t>length</a:t>
            </a:r>
            <a:r>
              <a:rPr lang="de-DE" noProof="0" dirty="0"/>
              <a:t>, </a:t>
            </a:r>
            <a:r>
              <a:rPr lang="de-DE" noProof="0" dirty="0" err="1"/>
              <a:t>int</a:t>
            </a:r>
            <a:r>
              <a:rPr lang="de-DE" noProof="0" dirty="0"/>
              <a:t>-Variable</a:t>
            </a:r>
          </a:p>
          <a:p>
            <a:pPr marL="685800" lvl="1" indent="-228600">
              <a:lnSpc>
                <a:spcPct val="81000"/>
              </a:lnSpc>
              <a:spcBef>
                <a:spcPts val="500"/>
              </a:spcBef>
              <a:defRPr sz="2200"/>
            </a:pPr>
            <a:r>
              <a:rPr lang="de-DE" noProof="0" dirty="0" err="1"/>
              <a:t>for</a:t>
            </a:r>
            <a:r>
              <a:rPr lang="de-DE" noProof="0" dirty="0"/>
              <a:t>-Schleife</a:t>
            </a:r>
          </a:p>
        </p:txBody>
      </p:sp>
      <p:pic>
        <p:nvPicPr>
          <p:cNvPr id="229" name="Grafik 4" descr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Grafik 10" descr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Grafik 12" descr="Grafik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18DAE-E205-4642-9D86-FF63D18E09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33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 err="1">
                <a:solidFill>
                  <a:schemeClr val="bg1"/>
                </a:solidFill>
              </a:rPr>
              <a:t>Timer</a:t>
            </a:r>
            <a:endParaRPr lang="de-DE" noProof="0" dirty="0">
              <a:solidFill>
                <a:schemeClr val="bg1"/>
              </a:solidFill>
            </a:endParaRPr>
          </a:p>
        </p:txBody>
      </p:sp>
      <p:sp>
        <p:nvSpPr>
          <p:cNvPr id="234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gradFill flip="none" rotWithShape="1">
            <a:gsLst>
              <a:gs pos="100000">
                <a:srgbClr val="B5E0EE">
                  <a:alpha val="0"/>
                </a:srgbClr>
              </a:gs>
              <a:gs pos="34000">
                <a:srgbClr val="ABDAEC">
                  <a:alpha val="50000"/>
                </a:srgbClr>
              </a:gs>
              <a:gs pos="0">
                <a:srgbClr val="BFE6EF">
                  <a:alpha val="75000"/>
                </a:srgbClr>
              </a:gs>
            </a:gsLst>
            <a:lin ang="5400000" scaled="1"/>
            <a:tileRect/>
          </a:gradFill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>
                <a:solidFill>
                  <a:schemeClr val="bg1"/>
                </a:solidFill>
              </a:rPr>
              <a:t>Schreibe ein Programm, das zweimal Input einliest und die Zeit dazwischen misst und ausgibt.</a:t>
            </a:r>
            <a:br>
              <a:rPr lang="de-DE" noProof="0" dirty="0">
                <a:solidFill>
                  <a:schemeClr val="bg1"/>
                </a:solidFill>
              </a:rPr>
            </a:br>
            <a:r>
              <a:rPr lang="de-DE" noProof="0" dirty="0">
                <a:solidFill>
                  <a:schemeClr val="bg1"/>
                </a:solidFill>
              </a:rPr>
              <a:t>Berechne die Zeitdifferenz durch den Minus-Operator (-).</a:t>
            </a:r>
          </a:p>
          <a:p>
            <a:pPr marL="0" indent="0">
              <a:buSzTx/>
              <a:buNone/>
            </a:pPr>
            <a:endParaRPr lang="de-DE" noProof="0" dirty="0">
              <a:solidFill>
                <a:schemeClr val="bg1"/>
              </a:solidFill>
            </a:endParaRPr>
          </a:p>
          <a:p>
            <a:r>
              <a:rPr lang="de-DE" noProof="0" dirty="0">
                <a:solidFill>
                  <a:schemeClr val="bg1"/>
                </a:solidFill>
              </a:rPr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>
                <a:solidFill>
                  <a:schemeClr val="bg1"/>
                </a:solidFill>
              </a:rPr>
              <a:t>Scanner#nextLine</a:t>
            </a:r>
            <a:r>
              <a:rPr lang="de-DE" noProof="0" dirty="0">
                <a:solidFill>
                  <a:schemeClr val="bg1"/>
                </a:solidFill>
              </a:rPr>
              <a:t>, </a:t>
            </a:r>
            <a:r>
              <a:rPr lang="de-DE" noProof="0" dirty="0" err="1">
                <a:solidFill>
                  <a:schemeClr val="bg1"/>
                </a:solidFill>
              </a:rPr>
              <a:t>System.out.println</a:t>
            </a:r>
            <a:endParaRPr lang="de-DE" noProof="0" dirty="0">
              <a:solidFill>
                <a:schemeClr val="bg1"/>
              </a:solidFill>
            </a:endParaRP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>
                <a:solidFill>
                  <a:schemeClr val="bg1"/>
                </a:solidFill>
              </a:rPr>
              <a:t>System.currentTimeMillis</a:t>
            </a:r>
            <a:endParaRPr lang="de-DE" noProof="0" dirty="0">
              <a:solidFill>
                <a:schemeClr val="bg1"/>
              </a:solidFill>
            </a:endParaRPr>
          </a:p>
        </p:txBody>
      </p:sp>
      <p:pic>
        <p:nvPicPr>
          <p:cNvPr id="235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Grafik 17" descr="Grafik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Grafik 19" descr="Grafik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F1FCF4-21AC-4972-87E7-9E5E2B40D3F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385357">
            <a:off x="169203" y="1821425"/>
            <a:ext cx="522571" cy="6276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DAC69F-BC03-4E87-9E99-A58072F13F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246" name="Titel 1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5257800" cy="1325563"/>
          </a:xfrm>
          <a:prstGeom prst="rect">
            <a:avLst/>
          </a:prstGeom>
          <a:gradFill flip="none" rotWithShape="1">
            <a:gsLst>
              <a:gs pos="34000">
                <a:srgbClr val="ABDAEC">
                  <a:alpha val="50000"/>
                </a:srgbClr>
              </a:gs>
              <a:gs pos="0">
                <a:srgbClr val="162634"/>
              </a:gs>
              <a:gs pos="100000">
                <a:srgbClr val="BFE6EF">
                  <a:alpha val="75000"/>
                </a:srgbClr>
              </a:gs>
            </a:gsLst>
            <a:path path="rect">
              <a:fillToRect l="100000" b="100000"/>
            </a:path>
            <a:tileRect t="-100000" r="-100000"/>
          </a:gradFill>
        </p:spPr>
        <p:txBody>
          <a:bodyPr/>
          <a:lstStyle/>
          <a:p>
            <a:r>
              <a:rPr lang="de-DE" noProof="0" dirty="0">
                <a:solidFill>
                  <a:schemeClr val="bg1"/>
                </a:solidFill>
              </a:rPr>
              <a:t>Finde das Wort</a:t>
            </a:r>
          </a:p>
        </p:txBody>
      </p:sp>
      <p:sp>
        <p:nvSpPr>
          <p:cNvPr id="24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gradFill flip="none" rotWithShape="1">
            <a:gsLst>
              <a:gs pos="100000">
                <a:srgbClr val="5A7888">
                  <a:alpha val="0"/>
                </a:srgbClr>
              </a:gs>
              <a:gs pos="36000">
                <a:srgbClr val="162634"/>
              </a:gs>
              <a:gs pos="59000">
                <a:srgbClr val="B9E3EE">
                  <a:alpha val="50000"/>
                </a:srgbClr>
              </a:gs>
              <a:gs pos="22000">
                <a:srgbClr val="BFE6EF">
                  <a:alpha val="75000"/>
                </a:srgbClr>
              </a:gs>
            </a:gsLst>
            <a:lin ang="5400000" scaled="1"/>
            <a:tileRect/>
          </a:gradFill>
        </p:spPr>
        <p:txBody>
          <a:bodyPr>
            <a:normAutofit/>
          </a:bodyPr>
          <a:lstStyle/>
          <a:p>
            <a:pPr marL="0" indent="0">
              <a:lnSpc>
                <a:spcPct val="72000"/>
              </a:lnSpc>
              <a:buSzTx/>
              <a:buNone/>
              <a:defRPr sz="2500"/>
            </a:pPr>
            <a:r>
              <a:rPr lang="de-DE" noProof="0" dirty="0">
                <a:solidFill>
                  <a:schemeClr val="bg1"/>
                </a:solidFill>
              </a:rPr>
              <a:t>Schreibe eine Methode, die einen vorgegebenen String in einem String[] sucht und den Index (bzw. -1, wenn er nicht im Array enthalten ist) zurückgibt.</a:t>
            </a:r>
          </a:p>
          <a:p>
            <a:pPr marL="0" indent="0">
              <a:lnSpc>
                <a:spcPct val="72000"/>
              </a:lnSpc>
              <a:buSzTx/>
              <a:buNone/>
              <a:defRPr sz="2500"/>
            </a:pPr>
            <a:endParaRPr lang="de-DE" noProof="0" dirty="0">
              <a:solidFill>
                <a:schemeClr val="bg1"/>
              </a:solidFill>
            </a:endParaRPr>
          </a:p>
          <a:p>
            <a:pPr>
              <a:lnSpc>
                <a:spcPct val="72000"/>
              </a:lnSpc>
              <a:defRPr sz="2500"/>
            </a:pPr>
            <a:r>
              <a:rPr lang="de-DE" noProof="0" dirty="0">
                <a:solidFill>
                  <a:schemeClr val="bg1"/>
                </a:solidFill>
              </a:rPr>
              <a:t>Test-Beispiel:</a:t>
            </a:r>
            <a:br>
              <a:rPr lang="de-DE" noProof="0" dirty="0"/>
            </a:br>
            <a:r>
              <a:rPr lang="de-DE" sz="1800" noProof="0" dirty="0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String</a:t>
            </a:r>
            <a:r>
              <a:rPr lang="de-DE" sz="1800" noProof="0" dirty="0">
                <a:solidFill>
                  <a:srgbClr val="8552D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[] 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strings</a:t>
            </a:r>
            <a:r>
              <a:rPr lang="de-DE" sz="1800" noProof="0" dirty="0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 = 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{</a:t>
            </a:r>
            <a:r>
              <a:rPr lang="de-DE" sz="1800" noProof="0" dirty="0">
                <a:solidFill>
                  <a:srgbClr val="6A8759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"Baum"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A8759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"Haus"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A8759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"Dorf"</a:t>
            </a:r>
            <a:r>
              <a:rPr lang="de-DE" sz="1800" noProof="0" dirty="0">
                <a:solidFill>
                  <a:srgbClr val="507874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}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</a:t>
            </a:r>
            <a:b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</a:br>
            <a:r>
              <a:rPr lang="de-DE" sz="1800" noProof="0" dirty="0" err="1">
                <a:solidFill>
                  <a:srgbClr val="5FB1D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System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i="1" noProof="0" dirty="0" err="1">
                <a:solidFill>
                  <a:srgbClr val="9876AA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out</a:t>
            </a:r>
            <a:r>
              <a:rPr lang="de-DE" sz="1800" noProof="0" dirty="0" err="1">
                <a:solidFill>
                  <a:srgbClr val="AC91E3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.</a:t>
            </a:r>
            <a:r>
              <a:rPr lang="de-DE" sz="1800" noProof="0" dirty="0" err="1">
                <a:solidFill>
                  <a:srgbClr val="B9C7A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println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i="1" noProof="0" dirty="0" err="1">
                <a:solidFill>
                  <a:srgbClr val="AA787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indexVon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(</a:t>
            </a:r>
            <a:r>
              <a:rPr lang="de-DE" sz="1800" noProof="0" dirty="0" err="1">
                <a:solidFill>
                  <a:srgbClr val="A9B7C6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strings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, </a:t>
            </a:r>
            <a:r>
              <a:rPr lang="de-DE" sz="1800" noProof="0" dirty="0">
                <a:solidFill>
                  <a:srgbClr val="6A8759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"Dorf"</a:t>
            </a:r>
            <a:r>
              <a:rPr lang="de-DE" sz="1800" noProof="0" dirty="0">
                <a:solidFill>
                  <a:srgbClr val="B0BA8C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))</a:t>
            </a:r>
            <a:r>
              <a:rPr lang="de-DE" sz="1800" noProof="0" dirty="0">
                <a:solidFill>
                  <a:srgbClr val="CC7E47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; </a:t>
            </a:r>
            <a:r>
              <a:rPr lang="de-DE" sz="1800" noProof="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JetBrains Mono"/>
              </a:rPr>
              <a:t>// Soll 2 ausgeben.</a:t>
            </a:r>
          </a:p>
          <a:p>
            <a:pPr marL="0" indent="0">
              <a:lnSpc>
                <a:spcPct val="72000"/>
              </a:lnSpc>
              <a:buSzTx/>
              <a:buNone/>
              <a:defRPr sz="2500"/>
            </a:pPr>
            <a:endParaRPr lang="de-DE" noProof="0" dirty="0">
              <a:solidFill>
                <a:srgbClr val="80808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JetBrains Mono"/>
            </a:endParaRPr>
          </a:p>
          <a:p>
            <a:pPr>
              <a:lnSpc>
                <a:spcPct val="72000"/>
              </a:lnSpc>
              <a:defRPr sz="2500"/>
            </a:pPr>
            <a:r>
              <a:rPr lang="de-DE" noProof="0" dirty="0">
                <a:solidFill>
                  <a:schemeClr val="bg1"/>
                </a:solidFill>
              </a:rPr>
              <a:t>Benötigte Syntax:</a:t>
            </a:r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200"/>
            </a:pPr>
            <a:r>
              <a:rPr lang="de-DE" noProof="0" dirty="0">
                <a:solidFill>
                  <a:schemeClr val="bg1"/>
                </a:solidFill>
              </a:rPr>
              <a:t>Aufbau einer Methode</a:t>
            </a:r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200"/>
            </a:pPr>
            <a:r>
              <a:rPr lang="de-DE" noProof="0" dirty="0">
                <a:solidFill>
                  <a:schemeClr val="bg1"/>
                </a:solidFill>
              </a:rPr>
              <a:t>Arrays, </a:t>
            </a:r>
            <a:r>
              <a:rPr lang="de-DE" noProof="0" dirty="0" err="1">
                <a:solidFill>
                  <a:schemeClr val="bg1"/>
                </a:solidFill>
              </a:rPr>
              <a:t>for</a:t>
            </a:r>
            <a:r>
              <a:rPr lang="de-DE" noProof="0" dirty="0">
                <a:solidFill>
                  <a:schemeClr val="bg1"/>
                </a:solidFill>
              </a:rPr>
              <a:t>-Schleife</a:t>
            </a:r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200"/>
            </a:pPr>
            <a:r>
              <a:rPr lang="de-DE" noProof="0" dirty="0" err="1">
                <a:solidFill>
                  <a:schemeClr val="bg1"/>
                </a:solidFill>
              </a:rPr>
              <a:t>String#equals</a:t>
            </a:r>
            <a:endParaRPr lang="de-DE" noProof="0" dirty="0">
              <a:solidFill>
                <a:schemeClr val="bg1"/>
              </a:solidFill>
            </a:endParaRPr>
          </a:p>
        </p:txBody>
      </p:sp>
      <p:pic>
        <p:nvPicPr>
          <p:cNvPr id="24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Grafik 10" descr="Grafik 10">
            <a:extLst>
              <a:ext uri="{FF2B5EF4-FFF2-40B4-BE49-F238E27FC236}">
                <a16:creationId xmlns:a16="http://schemas.microsoft.com/office/drawing/2014/main" id="{D6C3EDE7-8939-4B70-8536-9835E2A78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078906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2E8C5F-E751-4085-905E-83DFCF6698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</p:spPr>
      </p:pic>
      <p:sp>
        <p:nvSpPr>
          <p:cNvPr id="246" name="Titel 1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5257800" cy="1325563"/>
          </a:xfrm>
          <a:prstGeom prst="rect">
            <a:avLst/>
          </a:prstGeom>
          <a:noFill/>
        </p:spPr>
        <p:txBody>
          <a:bodyPr/>
          <a:lstStyle/>
          <a:p>
            <a:r>
              <a:rPr lang="de-DE" noProof="0" dirty="0"/>
              <a:t>Keine Vokale erlaubt.</a:t>
            </a:r>
          </a:p>
        </p:txBody>
      </p:sp>
      <p:sp>
        <p:nvSpPr>
          <p:cNvPr id="24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gradFill>
            <a:gsLst>
              <a:gs pos="100000">
                <a:schemeClr val="bg1">
                  <a:alpha val="7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marL="0" indent="0">
              <a:buSzTx/>
              <a:buNone/>
            </a:pPr>
            <a:r>
              <a:rPr lang="de-DE" noProof="0" dirty="0" err="1">
                <a:solidFill>
                  <a:schemeClr val="tx1"/>
                </a:solidFill>
              </a:rPr>
              <a:t>Lies</a:t>
            </a:r>
            <a:r>
              <a:rPr lang="de-DE" noProof="0" dirty="0">
                <a:solidFill>
                  <a:schemeClr val="tx1"/>
                </a:solidFill>
              </a:rPr>
              <a:t> einen String durch den Scanner ein. Gib alle Zeichen aus, bis du auf einen Vokal triffst.</a:t>
            </a:r>
          </a:p>
          <a:p>
            <a:pPr marL="0" indent="0">
              <a:buSzTx/>
              <a:buNone/>
            </a:pPr>
            <a:endParaRPr lang="de-DE" noProof="0" dirty="0">
              <a:solidFill>
                <a:schemeClr val="tx1"/>
              </a:solidFill>
            </a:endParaRPr>
          </a:p>
          <a:p>
            <a:r>
              <a:rPr lang="de-DE" noProof="0" dirty="0">
                <a:solidFill>
                  <a:schemeClr val="tx1"/>
                </a:solidFill>
              </a:rPr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>
                <a:solidFill>
                  <a:schemeClr val="tx1"/>
                </a:solidFill>
              </a:rPr>
              <a:t>System.out.print</a:t>
            </a:r>
            <a:endParaRPr lang="de-DE" noProof="0" dirty="0">
              <a:solidFill>
                <a:schemeClr val="tx1"/>
              </a:solidFill>
            </a:endParaRP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>
                <a:solidFill>
                  <a:schemeClr val="tx1"/>
                </a:solidFill>
              </a:rPr>
              <a:t>String#length</a:t>
            </a:r>
            <a:r>
              <a:rPr lang="de-DE" noProof="0" dirty="0">
                <a:solidFill>
                  <a:schemeClr val="tx1"/>
                </a:solidFill>
              </a:rPr>
              <a:t>, </a:t>
            </a:r>
            <a:r>
              <a:rPr lang="de-DE" noProof="0" dirty="0" err="1">
                <a:solidFill>
                  <a:schemeClr val="tx1"/>
                </a:solidFill>
              </a:rPr>
              <a:t>String#charAt</a:t>
            </a:r>
            <a:endParaRPr lang="de-DE" noProof="0" dirty="0">
              <a:solidFill>
                <a:schemeClr val="tx1"/>
              </a:solidFill>
            </a:endParaRP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>
                <a:solidFill>
                  <a:schemeClr val="tx1"/>
                </a:solidFill>
              </a:rPr>
              <a:t>for</a:t>
            </a:r>
            <a:r>
              <a:rPr lang="de-DE" noProof="0" dirty="0">
                <a:solidFill>
                  <a:schemeClr val="tx1"/>
                </a:solidFill>
              </a:rPr>
              <a:t>-Schleife, break;</a:t>
            </a:r>
          </a:p>
          <a:p>
            <a:pPr marL="0" indent="0">
              <a:spcBef>
                <a:spcPts val="500"/>
              </a:spcBef>
              <a:buNone/>
              <a:defRPr sz="2400"/>
            </a:pPr>
            <a:endParaRPr lang="de-DE" altLang="de-DE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de-DE" noProof="0" dirty="0"/>
              <a:t>Hilfreiche Abkürzung:</a:t>
            </a:r>
          </a:p>
          <a:p>
            <a:pPr marL="0" indent="0">
              <a:spcBef>
                <a:spcPts val="500"/>
              </a:spcBef>
              <a:buNone/>
              <a:defRPr sz="2400"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aeiouäöüAEIOUÄÖÜ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zeichen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4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Grafik 9" descr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Grafik 10" descr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rafik 16" descr="Grafik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Titel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r>
              <a:rPr lang="de-DE" noProof="0" dirty="0"/>
              <a:t>Schwache Zahlen</a:t>
            </a:r>
          </a:p>
        </p:txBody>
      </p:sp>
      <p:sp>
        <p:nvSpPr>
          <p:cNvPr id="254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>
            <a:normAutofit fontScale="92500" lnSpcReduction="10000"/>
          </a:bodyPr>
          <a:lstStyle/>
          <a:p>
            <a:pPr marL="0" indent="0">
              <a:buSzTx/>
              <a:buNone/>
            </a:pPr>
            <a:r>
              <a:rPr lang="de-DE" noProof="0" dirty="0"/>
              <a:t>Gib die Integer im Intervall [1, 1000] aus, überspringe dabei aber alle Zahlen, </a:t>
            </a:r>
            <a:r>
              <a:rPr lang="de-DE" dirty="0"/>
              <a:t>für die es eine kleinere natürliche Zahl gibt, die mehr Teiler hat.</a:t>
            </a:r>
            <a:endParaRPr lang="de-DE" noProof="0" dirty="0"/>
          </a:p>
          <a:p>
            <a:pPr marL="0" indent="0">
              <a:buSzTx/>
              <a:buNone/>
            </a:pPr>
            <a:r>
              <a:rPr lang="de-DE" noProof="0" dirty="0"/>
              <a:t>Beispiel: 9 ist eine schwache Zahl, da 9 nur 3 Teiler (1, 3, 9), </a:t>
            </a:r>
            <a:r>
              <a:rPr lang="de-DE" dirty="0"/>
              <a:t>die kleinere Zahl </a:t>
            </a:r>
            <a:r>
              <a:rPr lang="de-DE" noProof="0" dirty="0"/>
              <a:t>6 aber 4 Teiler (1, 2, 3, 6) hat. Also muss 9 übersprungen werden.</a:t>
            </a:r>
          </a:p>
          <a:p>
            <a:pPr marL="0" indent="0">
              <a:buSzTx/>
              <a:buNone/>
            </a:pPr>
            <a:r>
              <a:rPr lang="de-DE" noProof="0" dirty="0"/>
              <a:t>Tipp: Merke dir immer nur die bisher größte Anzahl an Teilern. Zahlen mit gleichen </a:t>
            </a:r>
            <a:r>
              <a:rPr lang="de-DE" noProof="0"/>
              <a:t>Teileranzahlen sollen </a:t>
            </a:r>
            <a:r>
              <a:rPr lang="de-DE" noProof="0" dirty="0"/>
              <a:t>nicht übersprungen werden.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int</a:t>
            </a:r>
            <a:r>
              <a:rPr lang="de-DE" noProof="0" dirty="0"/>
              <a:t>-Variablen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for</a:t>
            </a:r>
            <a:r>
              <a:rPr lang="de-DE" noProof="0" dirty="0"/>
              <a:t>-Schleife, </a:t>
            </a:r>
            <a:r>
              <a:rPr lang="de-DE" noProof="0" dirty="0" err="1"/>
              <a:t>if</a:t>
            </a:r>
            <a:r>
              <a:rPr lang="de-DE" noProof="0" dirty="0"/>
              <a:t>, Modulo, ggf. </a:t>
            </a:r>
            <a:r>
              <a:rPr lang="de-DE" noProof="0" dirty="0" err="1"/>
              <a:t>continue</a:t>
            </a:r>
            <a:r>
              <a:rPr lang="de-DE" noProof="0" dirty="0"/>
              <a:t>;</a:t>
            </a:r>
          </a:p>
        </p:txBody>
      </p:sp>
      <p:pic>
        <p:nvPicPr>
          <p:cNvPr id="255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5C1D2D-6243-4680-BE40-F06AD4E0E1F7}"/>
              </a:ext>
            </a:extLst>
          </p:cNvPr>
          <p:cNvSpPr txBox="1"/>
          <p:nvPr/>
        </p:nvSpPr>
        <p:spPr>
          <a:xfrm>
            <a:off x="4533220" y="4045545"/>
            <a:ext cx="6096680" cy="923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36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48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72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84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90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96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108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120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168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180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240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336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360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420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480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504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540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600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630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660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672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720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alibri" panose="020F0502020204030204" pitchFamily="34" charset="0"/>
              </a:rPr>
              <a:t>840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9" name="Grafik 9" descr="Grafik 9">
            <a:extLst>
              <a:ext uri="{FF2B5EF4-FFF2-40B4-BE49-F238E27FC236}">
                <a16:creationId xmlns:a16="http://schemas.microsoft.com/office/drawing/2014/main" id="{FEB9534E-186D-4069-9AEA-0141528C3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29FBF0-8522-4096-AC20-A07ED8D7C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6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Never </a:t>
            </a:r>
            <a:r>
              <a:rPr lang="de-DE" noProof="0" dirty="0" err="1"/>
              <a:t>ending</a:t>
            </a:r>
            <a:r>
              <a:rPr lang="de-DE" noProof="0" dirty="0"/>
              <a:t> </a:t>
            </a:r>
            <a:r>
              <a:rPr lang="de-DE" noProof="0" dirty="0" err="1"/>
              <a:t>story</a:t>
            </a:r>
            <a:endParaRPr lang="de-DE" noProof="0" dirty="0"/>
          </a:p>
        </p:txBody>
      </p:sp>
      <p:sp>
        <p:nvSpPr>
          <p:cNvPr id="24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None/>
            </a:pPr>
            <a:r>
              <a:rPr lang="de-DE" dirty="0"/>
              <a:t>Schreibe ein Spiel, das in jeder Iteration einer Endlosschleife den aktuellen Text ausgibt und anschließend eine Ja-Nein-Frage stellt, um den darauffolgenden Text zu bestimmen.</a:t>
            </a:r>
            <a:endParaRPr lang="de-DE" noProof="0" dirty="0"/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dirty="0"/>
              <a:t>Aufbau von Klasse und Methode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dirty="0"/>
              <a:t>Objektvariablen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dirty="0" err="1"/>
              <a:t>System.out.println</a:t>
            </a:r>
            <a:endParaRPr lang="de-DE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dirty="0" err="1"/>
              <a:t>while</a:t>
            </a:r>
            <a:r>
              <a:rPr lang="de-DE" dirty="0"/>
              <a:t>-Schleife, </a:t>
            </a:r>
            <a:r>
              <a:rPr lang="de-DE" dirty="0" err="1"/>
              <a:t>Scanner#nextLine</a:t>
            </a:r>
            <a:endParaRPr lang="de-DE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endParaRPr lang="de-DE" noProof="0" dirty="0"/>
          </a:p>
        </p:txBody>
      </p:sp>
      <p:pic>
        <p:nvPicPr>
          <p:cNvPr id="24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Grafik 12" descr="Grafik 12">
            <a:extLst>
              <a:ext uri="{FF2B5EF4-FFF2-40B4-BE49-F238E27FC236}">
                <a16:creationId xmlns:a16="http://schemas.microsoft.com/office/drawing/2014/main" id="{2A69F88A-EEFA-4E9A-9189-7C1ACD025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FFC1AC-D754-46A7-B4D1-2B6E86466AE2}"/>
              </a:ext>
            </a:extLst>
          </p:cNvPr>
          <p:cNvSpPr txBox="1"/>
          <p:nvPr/>
        </p:nvSpPr>
        <p:spPr>
          <a:xfrm>
            <a:off x="9895915" y="3709870"/>
            <a:ext cx="1590115" cy="369330"/>
          </a:xfrm>
          <a:prstGeom prst="rect">
            <a:avLst/>
          </a:prstGeom>
          <a:solidFill>
            <a:srgbClr val="7030A0">
              <a:alpha val="50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dirty="0">
                <a:solidFill>
                  <a:srgbClr val="FF0000"/>
                </a:solidFill>
              </a:rPr>
              <a:t>Liebst du mich?</a:t>
            </a:r>
            <a:endParaRPr kumimoji="0" lang="de-DE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73F14A-88CA-41BA-9257-5506D4852FC9}"/>
              </a:ext>
            </a:extLst>
          </p:cNvPr>
          <p:cNvSpPr txBox="1"/>
          <p:nvPr/>
        </p:nvSpPr>
        <p:spPr>
          <a:xfrm>
            <a:off x="5414682" y="5525853"/>
            <a:ext cx="1783977" cy="369330"/>
          </a:xfrm>
          <a:prstGeom prst="rect">
            <a:avLst/>
          </a:prstGeom>
          <a:solidFill>
            <a:srgbClr val="7030A0">
              <a:alpha val="50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dirty="0">
                <a:solidFill>
                  <a:srgbClr val="FF0000"/>
                </a:solidFill>
              </a:rPr>
              <a:t>Lass uns heiraten!</a:t>
            </a:r>
            <a:endParaRPr kumimoji="0" lang="de-DE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681F31-3842-4A7E-83C9-04C8707806ED}"/>
              </a:ext>
            </a:extLst>
          </p:cNvPr>
          <p:cNvSpPr txBox="1"/>
          <p:nvPr/>
        </p:nvSpPr>
        <p:spPr>
          <a:xfrm>
            <a:off x="7511303" y="6127235"/>
            <a:ext cx="2384612" cy="369330"/>
          </a:xfrm>
          <a:prstGeom prst="rect">
            <a:avLst/>
          </a:prstGeom>
          <a:solidFill>
            <a:srgbClr val="7030A0">
              <a:alpha val="50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dirty="0">
                <a:solidFill>
                  <a:srgbClr val="FF0000"/>
                </a:solidFill>
              </a:rPr>
              <a:t>Dann bleib von mir weg.</a:t>
            </a:r>
            <a:endParaRPr kumimoji="0" lang="de-DE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225E6B-B465-4A4F-9B15-7058ADEDDC28}"/>
              </a:ext>
            </a:extLst>
          </p:cNvPr>
          <p:cNvSpPr txBox="1"/>
          <p:nvPr/>
        </p:nvSpPr>
        <p:spPr>
          <a:xfrm>
            <a:off x="6786282" y="4132506"/>
            <a:ext cx="1515036" cy="369330"/>
          </a:xfrm>
          <a:prstGeom prst="rect">
            <a:avLst/>
          </a:prstGeom>
          <a:solidFill>
            <a:srgbClr val="7030A0">
              <a:alpha val="50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dirty="0">
                <a:solidFill>
                  <a:srgbClr val="FF0000"/>
                </a:solidFill>
              </a:rPr>
              <a:t>Oh, wie schön!</a:t>
            </a:r>
            <a:endParaRPr kumimoji="0" lang="de-DE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26F906E-9240-4737-B542-ED79AF791050}"/>
              </a:ext>
            </a:extLst>
          </p:cNvPr>
          <p:cNvCxnSpPr/>
          <p:nvPr/>
        </p:nvCxnSpPr>
        <p:spPr>
          <a:xfrm flipH="1" flipV="1">
            <a:off x="9888071" y="3881718"/>
            <a:ext cx="7844" cy="1281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E7ECA6-EB9A-4D98-AF54-8FA3DA4A9916}"/>
              </a:ext>
            </a:extLst>
          </p:cNvPr>
          <p:cNvCxnSpPr>
            <a:cxnSpLocks/>
            <a:stCxn id="4" idx="1"/>
            <a:endCxn id="12" idx="3"/>
          </p:cNvCxnSpPr>
          <p:nvPr/>
        </p:nvCxnSpPr>
        <p:spPr>
          <a:xfrm flipH="1">
            <a:off x="7198659" y="3894535"/>
            <a:ext cx="2697256" cy="181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E9A8E838-6A16-4D35-8B3B-02929449C429}"/>
              </a:ext>
            </a:extLst>
          </p:cNvPr>
          <p:cNvCxnSpPr>
            <a:stCxn id="14" idx="1"/>
            <a:endCxn id="14" idx="0"/>
          </p:cNvCxnSpPr>
          <p:nvPr/>
        </p:nvCxnSpPr>
        <p:spPr>
          <a:xfrm rot="10800000" flipH="1">
            <a:off x="6786282" y="4132507"/>
            <a:ext cx="757518" cy="184665"/>
          </a:xfrm>
          <a:prstGeom prst="curvedConnector4">
            <a:avLst>
              <a:gd name="adj1" fmla="val -30178"/>
              <a:gd name="adj2" fmla="val 223792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394D161-9BC5-423D-8937-FFC1B8F34A71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306671" y="4501836"/>
            <a:ext cx="1237129" cy="10240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4E6613-B872-4178-951D-5EB139169C12}"/>
              </a:ext>
            </a:extLst>
          </p:cNvPr>
          <p:cNvCxnSpPr>
            <a:cxnSpLocks/>
            <a:stCxn id="4" idx="2"/>
            <a:endCxn id="13" idx="0"/>
          </p:cNvCxnSpPr>
          <p:nvPr/>
        </p:nvCxnSpPr>
        <p:spPr>
          <a:xfrm flipH="1">
            <a:off x="8703609" y="4079200"/>
            <a:ext cx="1987364" cy="2048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F45D11-5017-436E-BF6B-85D1C3F4FB41}"/>
              </a:ext>
            </a:extLst>
          </p:cNvPr>
          <p:cNvCxnSpPr>
            <a:cxnSpLocks/>
          </p:cNvCxnSpPr>
          <p:nvPr/>
        </p:nvCxnSpPr>
        <p:spPr>
          <a:xfrm flipV="1">
            <a:off x="7511304" y="4501836"/>
            <a:ext cx="89646" cy="1810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789F8E5-18CA-41BA-A9A9-9BC802D6F480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8301318" y="3888126"/>
            <a:ext cx="1586753" cy="429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6FDEDBDF-06BB-4332-A50E-8FB45BEC45E7}"/>
              </a:ext>
            </a:extLst>
          </p:cNvPr>
          <p:cNvCxnSpPr>
            <a:cxnSpLocks/>
            <a:stCxn id="13" idx="1"/>
            <a:endCxn id="13" idx="0"/>
          </p:cNvCxnSpPr>
          <p:nvPr/>
        </p:nvCxnSpPr>
        <p:spPr>
          <a:xfrm rot="10800000" flipH="1">
            <a:off x="7511303" y="6127236"/>
            <a:ext cx="1192306" cy="184665"/>
          </a:xfrm>
          <a:prstGeom prst="curvedConnector4">
            <a:avLst>
              <a:gd name="adj1" fmla="val -19173"/>
              <a:gd name="adj2" fmla="val 223792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879E643-F51B-4F24-B950-48277C74E86F}"/>
              </a:ext>
            </a:extLst>
          </p:cNvPr>
          <p:cNvCxnSpPr>
            <a:endCxn id="4" idx="2"/>
          </p:cNvCxnSpPr>
          <p:nvPr/>
        </p:nvCxnSpPr>
        <p:spPr>
          <a:xfrm flipV="1">
            <a:off x="7198659" y="4079200"/>
            <a:ext cx="3492314" cy="16313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1" name="Grafik 13" descr="Grafik 13">
            <a:extLst>
              <a:ext uri="{FF2B5EF4-FFF2-40B4-BE49-F238E27FC236}">
                <a16:creationId xmlns:a16="http://schemas.microsoft.com/office/drawing/2014/main" id="{880F2CCF-6788-4FA0-8EC5-E09978414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1625506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375F8F3-7CA6-4149-BD12-9A61E5EDB1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957744-3110-4086-B03F-6E04CEDF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Übersetzer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8BBC3-ADA6-436D-8697-A44F57947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Schreibe eine Methode, die englische Texte wortwörtlich ins Deutsche übersetzen kann.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Test-Beispiel:</a:t>
            </a:r>
            <a:br>
              <a:rPr kumimoji="0" lang="de-DE" altLang="de-DE" sz="1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A7876"/>
                </a:solidFill>
                <a:effectLst/>
                <a:latin typeface="Consolas" panose="020B0609020204030204" pitchFamily="49" charset="0"/>
              </a:rPr>
              <a:t>translate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hello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world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Ausgabe: "hallo,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welt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!"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A7876"/>
                </a:solidFill>
                <a:effectLst/>
                <a:latin typeface="Consolas" panose="020B0609020204030204" pitchFamily="49" charset="0"/>
              </a:rPr>
              <a:t>translate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example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Ausgabe: 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beispiel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eingabe</a:t>
            </a:r>
            <a:r>
              <a:rPr lang="de-DE" altLang="de-DE" sz="1800" dirty="0">
                <a:solidFill>
                  <a:srgbClr val="808080"/>
                </a:solidFill>
                <a:latin typeface="Consolas" panose="020B0609020204030204" pitchFamily="49" charset="0"/>
              </a:rPr>
              <a:t>"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CC7E47"/>
              </a:solidFill>
              <a:effectLst/>
              <a:latin typeface="Consolas" panose="020B0609020204030204" pitchFamily="49" charset="0"/>
            </a:endParaRPr>
          </a:p>
          <a:p>
            <a:r>
              <a:rPr lang="de-DE" altLang="de-DE" dirty="0"/>
              <a:t>Benötigte Syntax:</a:t>
            </a:r>
          </a:p>
          <a:p>
            <a:pPr lvl="1"/>
            <a:r>
              <a:rPr lang="de-DE" altLang="de-DE" dirty="0"/>
              <a:t>Aufbau einer Methode, </a:t>
            </a:r>
            <a:r>
              <a:rPr lang="de-DE" altLang="de-DE" dirty="0" err="1"/>
              <a:t>String#replace</a:t>
            </a:r>
            <a:endParaRPr lang="de-DE" altLang="de-DE" dirty="0"/>
          </a:p>
          <a:p>
            <a:pPr lvl="1"/>
            <a:r>
              <a:rPr lang="de-DE" altLang="de-DE" dirty="0" err="1"/>
              <a:t>HashMap</a:t>
            </a:r>
            <a:r>
              <a:rPr lang="de-DE" altLang="de-DE" dirty="0"/>
              <a:t> (</a:t>
            </a:r>
            <a:r>
              <a:rPr lang="de-DE" altLang="de-DE" dirty="0" err="1"/>
              <a:t>put</a:t>
            </a:r>
            <a:r>
              <a:rPr lang="de-DE" altLang="de-DE" dirty="0"/>
              <a:t>, </a:t>
            </a:r>
            <a:r>
              <a:rPr lang="de-DE" altLang="de-DE" dirty="0" err="1"/>
              <a:t>get</a:t>
            </a:r>
            <a:r>
              <a:rPr lang="de-DE" altLang="de-DE" dirty="0"/>
              <a:t>), Iterieren über </a:t>
            </a:r>
            <a:r>
              <a:rPr lang="de-DE" altLang="de-DE" dirty="0" err="1"/>
              <a:t>HashMap</a:t>
            </a:r>
            <a:r>
              <a:rPr lang="de-DE" altLang="de-DE" dirty="0"/>
              <a:t>-Schlüssel:</a:t>
            </a:r>
            <a:br>
              <a:rPr lang="de-DE" altLang="de-DE" dirty="0"/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de-DE" altLang="de-DE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word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&lt;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keySet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())</a:t>
            </a:r>
            <a:endParaRPr lang="de-DE" altLang="de-DE" sz="1800" dirty="0">
              <a:latin typeface="Consolas" panose="020B0609020204030204" pitchFamily="49" charset="0"/>
            </a:endParaRPr>
          </a:p>
          <a:p>
            <a:pPr lvl="1"/>
            <a:endParaRPr lang="de-DE" altLang="de-DE" dirty="0"/>
          </a:p>
        </p:txBody>
      </p:sp>
      <p:pic>
        <p:nvPicPr>
          <p:cNvPr id="4" name="Grafik 4" descr="Grafik 4">
            <a:extLst>
              <a:ext uri="{FF2B5EF4-FFF2-40B4-BE49-F238E27FC236}">
                <a16:creationId xmlns:a16="http://schemas.microsoft.com/office/drawing/2014/main" id="{E48607FF-38D3-4ABE-9CAA-B2A00BF8F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Grafik 8" descr="Grafik 8">
            <a:extLst>
              <a:ext uri="{FF2B5EF4-FFF2-40B4-BE49-F238E27FC236}">
                <a16:creationId xmlns:a16="http://schemas.microsoft.com/office/drawing/2014/main" id="{38ECAFB9-D271-45F7-9D9E-27EC5DF39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Grafik 10" descr="Grafik 10">
            <a:extLst>
              <a:ext uri="{FF2B5EF4-FFF2-40B4-BE49-F238E27FC236}">
                <a16:creationId xmlns:a16="http://schemas.microsoft.com/office/drawing/2014/main" id="{7701CBD1-F3A0-44EB-A229-C76927664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7271" y="4968875"/>
            <a:ext cx="1524001" cy="1524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8093648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41660-8A68-436E-B1E3-C55861BD3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Verzögertes Echo</a:t>
            </a:r>
          </a:p>
        </p:txBody>
      </p:sp>
      <p:sp>
        <p:nvSpPr>
          <p:cNvPr id="105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Programm, das unendlich oft Eingaben einliest und nach jeder Eingabe die vorherige Eingabe ausgibt.</a:t>
            </a:r>
          </a:p>
          <a:p>
            <a:pPr marL="0" indent="0">
              <a:buSzTx/>
              <a:buNone/>
            </a:pPr>
            <a:r>
              <a:rPr lang="de-DE" noProof="0" dirty="0"/>
              <a:t>(Speichere </a:t>
            </a:r>
            <a:r>
              <a:rPr lang="de-DE" dirty="0"/>
              <a:t>den vorherigen String in einer String-Variable. </a:t>
            </a:r>
            <a:r>
              <a:rPr lang="de-DE" noProof="0" dirty="0"/>
              <a:t>Beim ersten Mal soll ein leerer String mit </a:t>
            </a:r>
            <a:r>
              <a:rPr lang="de-DE" noProof="0" dirty="0" err="1"/>
              <a:t>println</a:t>
            </a:r>
            <a:r>
              <a:rPr lang="de-DE" noProof="0" dirty="0"/>
              <a:t> ausgegeben werden)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Scanner#nextLine</a:t>
            </a:r>
            <a:r>
              <a:rPr lang="de-DE" noProof="0" dirty="0"/>
              <a:t>, </a:t>
            </a: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String-Variable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</a:t>
            </a:r>
          </a:p>
        </p:txBody>
      </p:sp>
      <p:pic>
        <p:nvPicPr>
          <p:cNvPr id="106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Grafik 8" descr="Grafik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rafik 15" descr="Grafik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Titel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r>
              <a:rPr lang="de-DE" noProof="0" dirty="0"/>
              <a:t>Hello, Worlds!</a:t>
            </a:r>
          </a:p>
        </p:txBody>
      </p:sp>
      <p:sp>
        <p:nvSpPr>
          <p:cNvPr id="111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kurzes Programm, das 100 Mal "Hello, World!" ausgibt.</a:t>
            </a:r>
          </a:p>
          <a:p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 oder </a:t>
            </a:r>
            <a:r>
              <a:rPr lang="de-DE" noProof="0" dirty="0" err="1"/>
              <a:t>for</a:t>
            </a:r>
            <a:r>
              <a:rPr lang="de-DE" noProof="0" dirty="0"/>
              <a:t>-Schleife</a:t>
            </a:r>
          </a:p>
        </p:txBody>
      </p:sp>
      <p:pic>
        <p:nvPicPr>
          <p:cNvPr id="112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7" descr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66785"/>
            <a:ext cx="1867162" cy="2791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Grafik 9" descr="Grafi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Frage-Antwort-Roboter</a:t>
            </a:r>
          </a:p>
        </p:txBody>
      </p:sp>
      <p:sp>
        <p:nvSpPr>
          <p:cNvPr id="11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Programm, das eine Frage aus der Konsole einliest und durch vorgefertigte Antworten darauf reagiert. Die Fragen und Antworten darfst du dir selbst ausdenken.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Scanner#nextLine</a:t>
            </a:r>
            <a:r>
              <a:rPr lang="de-DE" noProof="0" dirty="0"/>
              <a:t>, </a:t>
            </a: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r>
              <a:rPr lang="de-DE" noProof="0" dirty="0"/>
              <a:t>, </a:t>
            </a:r>
            <a:r>
              <a:rPr lang="de-DE" noProof="0" dirty="0" err="1"/>
              <a:t>String#equals</a:t>
            </a:r>
            <a:r>
              <a:rPr lang="de-DE" noProof="0" dirty="0"/>
              <a:t>, </a:t>
            </a:r>
            <a:r>
              <a:rPr lang="de-DE" b="1" noProof="0" dirty="0"/>
              <a:t>nicht</a:t>
            </a:r>
            <a:r>
              <a:rPr lang="de-DE" noProof="0" dirty="0"/>
              <a:t> ==.</a:t>
            </a:r>
          </a:p>
        </p:txBody>
      </p:sp>
      <p:pic>
        <p:nvPicPr>
          <p:cNvPr id="118" name="Grafik 25" descr="Grafik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Grafik 27" descr="Grafik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68873"/>
            <a:ext cx="2791811" cy="1889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Grafik 33" descr="Grafik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Fläche eines Kreises</a:t>
            </a:r>
          </a:p>
        </p:txBody>
      </p:sp>
      <p:sp>
        <p:nvSpPr>
          <p:cNvPr id="123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 Programm, das einen Radius einliest und die Fläche eines Kreises mit diesem Radius ausgibt.</a:t>
            </a:r>
            <a:br>
              <a:rPr lang="de-DE" noProof="0" dirty="0"/>
            </a:br>
            <a:r>
              <a:rPr lang="de-DE" noProof="0" dirty="0"/>
              <a:t>Formel: Fläche = </a:t>
            </a:r>
            <a:r>
              <a:rPr lang="el-GR" noProof="0" dirty="0"/>
              <a:t>π</a:t>
            </a:r>
            <a:r>
              <a:rPr lang="en-US" noProof="0" dirty="0"/>
              <a:t> * radius * radius</a:t>
            </a:r>
            <a:endParaRPr lang="de-DE" noProof="0" dirty="0"/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Scanner#hasNextDouble</a:t>
            </a:r>
            <a:r>
              <a:rPr lang="de-DE" noProof="0" dirty="0"/>
              <a:t>, </a:t>
            </a:r>
            <a:r>
              <a:rPr lang="de-DE" noProof="0" dirty="0" err="1"/>
              <a:t>Scanner#nextDouble</a:t>
            </a:r>
            <a:endParaRPr lang="de-DE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double-Variable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Math.PI</a:t>
            </a:r>
            <a:endParaRPr lang="de-DE" noProof="0" dirty="0"/>
          </a:p>
        </p:txBody>
      </p:sp>
      <p:pic>
        <p:nvPicPr>
          <p:cNvPr id="124" name="Grafik 5" descr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Ellipse 6"/>
          <p:cNvSpPr/>
          <p:nvPr/>
        </p:nvSpPr>
        <p:spPr>
          <a:xfrm>
            <a:off x="7434071" y="2629693"/>
            <a:ext cx="2743201" cy="2743201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6" name="Grafik 7" descr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A67919-3E20-4D12-BFAF-D29311CDD8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28" name="Titel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  <a:prstGeom prst="rect">
            <a:avLst/>
          </a:prstGeom>
          <a:gradFill>
            <a:gsLst>
              <a:gs pos="0">
                <a:schemeClr val="bg1">
                  <a:alpha val="50000"/>
                </a:schemeClr>
              </a:gs>
              <a:gs pos="50000">
                <a:schemeClr val="accent2">
                  <a:lumMod val="50000"/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path path="circle">
              <a:fillToRect l="50000" t="50000" r="50000" b="50000"/>
            </a:path>
          </a:gradFill>
        </p:spPr>
        <p:txBody>
          <a:bodyPr/>
          <a:lstStyle/>
          <a:p>
            <a:r>
              <a:rPr lang="de-DE" noProof="0" dirty="0"/>
              <a:t>Male einen Kreis</a:t>
            </a:r>
          </a:p>
        </p:txBody>
      </p:sp>
      <p:sp>
        <p:nvSpPr>
          <p:cNvPr id="129" name="Inhaltsplatzhalter 2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2568823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50000">
                <a:schemeClr val="accent2">
                  <a:lumMod val="50000"/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>
            <a:normAutofit fontScale="92500" lnSpcReduction="10000"/>
          </a:bodyPr>
          <a:lstStyle/>
          <a:p>
            <a:pPr marL="0" indent="0">
              <a:buSzTx/>
              <a:buNone/>
            </a:pPr>
            <a:r>
              <a:rPr lang="de-DE" noProof="0" dirty="0"/>
              <a:t>Schreibe ein Programm, das die Kreisfläche eines Kreises als ASCII-Art ausgibt. </a:t>
            </a:r>
            <a:r>
              <a:rPr lang="de-DE" dirty="0"/>
              <a:t>Probiere verschiedene Radien aus.</a:t>
            </a:r>
            <a:br>
              <a:rPr lang="de-DE" noProof="0" dirty="0"/>
            </a:br>
            <a:endParaRPr lang="de-DE" noProof="0" dirty="0"/>
          </a:p>
          <a:p>
            <a:pPr marL="0" indent="0">
              <a:buSzTx/>
              <a:buNone/>
            </a:pPr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while</a:t>
            </a:r>
            <a:r>
              <a:rPr lang="de-DE" noProof="0" dirty="0"/>
              <a:t>-Schleife (oder </a:t>
            </a:r>
            <a:r>
              <a:rPr lang="de-DE" noProof="0" dirty="0" err="1"/>
              <a:t>for</a:t>
            </a:r>
            <a:r>
              <a:rPr lang="de-DE" noProof="0" dirty="0"/>
              <a:t>-Schleife)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System.out.print</a:t>
            </a:r>
            <a:r>
              <a:rPr lang="de-DE" noProof="0" dirty="0"/>
              <a:t> und </a:t>
            </a:r>
            <a:r>
              <a:rPr lang="de-DE" noProof="0" dirty="0" err="1"/>
              <a:t>println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endParaRPr lang="de-DE" noProof="0" dirty="0"/>
          </a:p>
        </p:txBody>
      </p:sp>
      <p:pic>
        <p:nvPicPr>
          <p:cNvPr id="130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Grafik 6" descr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427443"/>
            <a:ext cx="3742426" cy="3430557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2" name="Textfeld 7"/>
              <p:cNvSpPr txBox="1"/>
              <p:nvPr/>
            </p:nvSpPr>
            <p:spPr>
              <a:xfrm>
                <a:off x="838199" y="4394447"/>
                <a:ext cx="5257800" cy="2328971"/>
              </a:xfrm>
              <a:prstGeom prst="rect">
                <a:avLst/>
              </a:prstGeom>
              <a:gradFill>
                <a:gsLst>
                  <a:gs pos="0">
                    <a:schemeClr val="bg1">
                      <a:alpha val="50000"/>
                    </a:schemeClr>
                  </a:gs>
                  <a:gs pos="50000">
                    <a:schemeClr val="accent2">
                      <a:lumMod val="50000"/>
                      <a:alpha val="50000"/>
                    </a:schemeClr>
                  </a:gs>
                  <a:gs pos="100000">
                    <a:schemeClr val="bg1">
                      <a:alpha val="5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45719" rIns="45719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lang="de-DE" dirty="0"/>
                  <a:t>Iteriere über alle x-Koordinaten im Intervall [-10, 10] und alle y-Koordinaten im Intervall [-10, 10].</a:t>
                </a:r>
              </a:p>
              <a:p>
                <a:r>
                  <a:rPr lang="de-DE" dirty="0"/>
                  <a:t>Verwende den Satz des Pythagoras, um zu bestimmen, ob an einer Stelle ein x (</a:t>
                </a:r>
                <a:r>
                  <a:rPr kumimoji="0" lang="de-DE" altLang="de-DE" sz="1800" b="0" i="0" u="none" strike="noStrike" cap="none" normalizeH="0" baseline="0" dirty="0">
                    <a:ln>
                      <a:noFill/>
                    </a:ln>
                    <a:solidFill>
                      <a:srgbClr val="6A8759"/>
                    </a:solidFill>
                    <a:effectLst/>
                    <a:latin typeface="Consolas" panose="020B0609020204030204" pitchFamily="49" charset="0"/>
                  </a:rPr>
                  <a:t>" x "</a:t>
                </a:r>
                <a:r>
                  <a:rPr lang="de-DE" dirty="0"/>
                  <a:t>) oder </a:t>
                </a:r>
                <a:r>
                  <a:rPr lang="de-DE" dirty="0" err="1"/>
                  <a:t>space</a:t>
                </a:r>
                <a:r>
                  <a:rPr lang="de-DE" dirty="0"/>
                  <a:t> (</a:t>
                </a:r>
                <a:r>
                  <a:rPr kumimoji="0" lang="de-DE" altLang="de-DE" sz="1800" b="0" i="0" u="none" strike="noStrike" cap="none" normalizeH="0" baseline="0" dirty="0">
                    <a:ln>
                      <a:noFill/>
                    </a:ln>
                    <a:solidFill>
                      <a:srgbClr val="6A8759"/>
                    </a:solidFill>
                    <a:effectLst/>
                    <a:latin typeface="Consolas" panose="020B0609020204030204" pitchFamily="49" charset="0"/>
                  </a:rPr>
                  <a:t>"   "</a:t>
                </a:r>
                <a:r>
                  <a:rPr lang="de-DE" dirty="0"/>
                  <a:t>) mit </a:t>
                </a:r>
                <a:r>
                  <a:rPr lang="de-DE" dirty="0" err="1"/>
                  <a:t>print</a:t>
                </a:r>
                <a:r>
                  <a:rPr lang="de-DE" dirty="0"/>
                  <a:t> ausgegeben werden soll.</a:t>
                </a:r>
                <a:br>
                  <a:rPr lang="de-DE" dirty="0"/>
                </a:br>
                <a:r>
                  <a:rPr lang="de-DE" dirty="0"/>
                  <a:t>Formel: x * x + y * y &lt;= 62 // Für Radius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62</m:t>
                        </m:r>
                      </m:e>
                    </m:rad>
                  </m:oMath>
                </a14:m>
                <a:br>
                  <a:rPr lang="de-DE" dirty="0"/>
                </a:br>
                <a:r>
                  <a:rPr lang="de-DE" dirty="0"/>
                  <a:t>Verwende nach jeder Zeile einmal </a:t>
                </a:r>
                <a:r>
                  <a:rPr lang="de-DE" dirty="0" err="1"/>
                  <a:t>println</a:t>
                </a:r>
                <a:r>
                  <a:rPr lang="de-DE" dirty="0"/>
                  <a:t>, um in die nächste Zeile zu gelangen.</a:t>
                </a:r>
              </a:p>
            </p:txBody>
          </p:sp>
        </mc:Choice>
        <mc:Fallback>
          <p:sp>
            <p:nvSpPr>
              <p:cNvPr id="132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394447"/>
                <a:ext cx="5257800" cy="2328971"/>
              </a:xfrm>
              <a:prstGeom prst="rect">
                <a:avLst/>
              </a:prstGeom>
              <a:blipFill>
                <a:blip r:embed="rId5"/>
                <a:stretch>
                  <a:fillRect l="-1738" t="-1571" r="-1506" b="-340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3" name="Grafik 9" descr="Grafik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Gerade oder ungerade?</a:t>
            </a:r>
          </a:p>
        </p:txBody>
      </p:sp>
      <p:sp>
        <p:nvSpPr>
          <p:cNvPr id="136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eine Methode mit einem Parameter </a:t>
            </a:r>
            <a:r>
              <a:rPr lang="de-DE" noProof="0" dirty="0" err="1"/>
              <a:t>int</a:t>
            </a:r>
            <a:r>
              <a:rPr lang="de-DE" noProof="0" dirty="0"/>
              <a:t> n, die als </a:t>
            </a:r>
            <a:r>
              <a:rPr lang="de-DE" noProof="0" dirty="0" err="1"/>
              <a:t>boolean</a:t>
            </a:r>
            <a:r>
              <a:rPr lang="de-DE" noProof="0" dirty="0"/>
              <a:t> zurückgibt, ob n gerade ist.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Aufbau einer Methode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Modulo-Operator</a:t>
            </a:r>
          </a:p>
        </p:txBody>
      </p:sp>
      <p:pic>
        <p:nvPicPr>
          <p:cNvPr id="137" name="Grafik 25" descr="Grafik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Textfeld 3"/>
          <p:cNvSpPr txBox="1"/>
          <p:nvPr/>
        </p:nvSpPr>
        <p:spPr>
          <a:xfrm>
            <a:off x="838200" y="4968875"/>
            <a:ext cx="8742680" cy="1793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Der Modulo-Operator % </a:t>
            </a:r>
            <a:r>
              <a:rPr dirty="0" err="1"/>
              <a:t>bestimmt</a:t>
            </a:r>
            <a:r>
              <a:rPr dirty="0"/>
              <a:t> den </a:t>
            </a:r>
            <a:r>
              <a:rPr dirty="0" err="1"/>
              <a:t>Divisionsrest</a:t>
            </a:r>
            <a:r>
              <a:rPr dirty="0"/>
              <a:t> </a:t>
            </a:r>
            <a:r>
              <a:rPr dirty="0" err="1"/>
              <a:t>zweier</a:t>
            </a:r>
            <a:r>
              <a:rPr dirty="0"/>
              <a:t> </a:t>
            </a:r>
            <a:r>
              <a:rPr dirty="0" err="1"/>
              <a:t>Zahlen</a:t>
            </a:r>
            <a:r>
              <a:rPr dirty="0"/>
              <a:t> a und b, also das, was </a:t>
            </a:r>
            <a:r>
              <a:rPr dirty="0" err="1"/>
              <a:t>beim</a:t>
            </a:r>
            <a:r>
              <a:rPr dirty="0"/>
              <a:t> </a:t>
            </a:r>
            <a:r>
              <a:rPr dirty="0" err="1"/>
              <a:t>Teilen</a:t>
            </a:r>
            <a:r>
              <a:rPr dirty="0"/>
              <a:t> von a </a:t>
            </a:r>
            <a:r>
              <a:rPr dirty="0" err="1"/>
              <a:t>durch</a:t>
            </a:r>
            <a:r>
              <a:rPr dirty="0"/>
              <a:t> b </a:t>
            </a:r>
            <a:r>
              <a:rPr dirty="0" err="1"/>
              <a:t>übrig</a:t>
            </a:r>
            <a:r>
              <a:rPr dirty="0"/>
              <a:t> </a:t>
            </a:r>
            <a:r>
              <a:rPr dirty="0" err="1"/>
              <a:t>bleibt</a:t>
            </a:r>
            <a:r>
              <a:rPr dirty="0"/>
              <a:t>. </a:t>
            </a:r>
            <a:r>
              <a:rPr dirty="0" err="1"/>
              <a:t>Beispiele</a:t>
            </a:r>
            <a:r>
              <a:rPr dirty="0"/>
              <a:t>: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/>
              <a:t>8 % 2 == 0 (da 8 / 2 = 4 Rest 0)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/>
              <a:t>8 % 3 == 2 (da 8 / 3 = 2 Rest 2)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/>
              <a:t>9 % 2 == 1 (da 9 / 2 = 4 Rest 1)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/>
              <a:t>9 % 3 == 0 (da 9 / 3 = 3 Rest 0)</a:t>
            </a:r>
          </a:p>
        </p:txBody>
      </p:sp>
      <p:pic>
        <p:nvPicPr>
          <p:cNvPr id="139" name="Grafik 6" descr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noProof="0" dirty="0"/>
              <a:t>Schaltjahr?</a:t>
            </a:r>
          </a:p>
        </p:txBody>
      </p:sp>
      <p:sp>
        <p:nvSpPr>
          <p:cNvPr id="142" name="Inhaltsplatzhalter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de-DE" noProof="0" dirty="0"/>
              <a:t>Schreibe eine Methode mit einem Parameter </a:t>
            </a:r>
            <a:r>
              <a:rPr lang="de-DE" noProof="0" dirty="0" err="1"/>
              <a:t>int</a:t>
            </a:r>
            <a:r>
              <a:rPr lang="de-DE" noProof="0" dirty="0"/>
              <a:t> </a:t>
            </a:r>
            <a:r>
              <a:rPr lang="de-DE" noProof="0" dirty="0" err="1"/>
              <a:t>jahr</a:t>
            </a:r>
            <a:r>
              <a:rPr lang="de-DE" noProof="0" dirty="0"/>
              <a:t>, die als </a:t>
            </a:r>
            <a:r>
              <a:rPr lang="de-DE" noProof="0" dirty="0" err="1"/>
              <a:t>boolean</a:t>
            </a:r>
            <a:r>
              <a:rPr lang="de-DE" noProof="0" dirty="0"/>
              <a:t> zurückgibt, ob das Jahr ein Schaltjahr ist.</a:t>
            </a:r>
          </a:p>
          <a:p>
            <a:pPr marL="0" indent="0">
              <a:buSzTx/>
              <a:buNone/>
            </a:pPr>
            <a:endParaRPr lang="de-DE" noProof="0" dirty="0"/>
          </a:p>
          <a:p>
            <a:r>
              <a:rPr lang="de-DE" noProof="0" dirty="0"/>
              <a:t>Benötigte Syntax: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Aufbau einer Methode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 err="1"/>
              <a:t>if-else</a:t>
            </a:r>
            <a:r>
              <a:rPr lang="de-DE" noProof="0" dirty="0"/>
              <a:t> oder </a:t>
            </a:r>
            <a:r>
              <a:rPr lang="de-DE" noProof="0" dirty="0" err="1"/>
              <a:t>Ternary</a:t>
            </a:r>
            <a:endParaRPr lang="de-DE" noProof="0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de-DE" noProof="0" dirty="0"/>
              <a:t>Modulo-Operator, und (&amp;&amp;) und oder (||) Operator</a:t>
            </a:r>
          </a:p>
        </p:txBody>
      </p:sp>
      <p:sp>
        <p:nvSpPr>
          <p:cNvPr id="143" name="Textfeld 8"/>
          <p:cNvSpPr txBox="1"/>
          <p:nvPr/>
        </p:nvSpPr>
        <p:spPr>
          <a:xfrm>
            <a:off x="838200" y="5292546"/>
            <a:ext cx="8742680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Jahre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Tage</a:t>
            </a:r>
            <a:r>
              <a:rPr lang="en-US" dirty="0"/>
              <a:t> </a:t>
            </a:r>
            <a:r>
              <a:rPr lang="en-US" dirty="0" err="1"/>
              <a:t>teilbar</a:t>
            </a:r>
            <a:r>
              <a:rPr lang="en-US" dirty="0"/>
              <a:t> (das </a:t>
            </a:r>
            <a:r>
              <a:rPr lang="en-US" dirty="0" err="1"/>
              <a:t>Ergebnis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genau</a:t>
            </a:r>
            <a:r>
              <a:rPr lang="en-US" dirty="0"/>
              <a:t> 365). Die </a:t>
            </a:r>
            <a:r>
              <a:rPr lang="en-US" dirty="0" err="1"/>
              <a:t>Schaltjahr</a:t>
            </a:r>
            <a:r>
              <a:rPr lang="en-US" dirty="0"/>
              <a:t>-Regel </a:t>
            </a:r>
            <a:r>
              <a:rPr lang="en-US" dirty="0" err="1"/>
              <a:t>versucht</a:t>
            </a:r>
            <a:r>
              <a:rPr lang="en-US" dirty="0"/>
              <a:t>, </a:t>
            </a:r>
            <a:r>
              <a:rPr lang="en-US" dirty="0" err="1"/>
              <a:t>diesen</a:t>
            </a:r>
            <a:r>
              <a:rPr lang="en-US" dirty="0"/>
              <a:t> </a:t>
            </a:r>
            <a:r>
              <a:rPr lang="en-US" dirty="0" err="1"/>
              <a:t>Effekt</a:t>
            </a:r>
            <a:r>
              <a:rPr lang="en-US" dirty="0"/>
              <a:t> </a:t>
            </a:r>
            <a:r>
              <a:rPr lang="en-US" dirty="0" err="1"/>
              <a:t>auszugleichen</a:t>
            </a:r>
            <a:r>
              <a:rPr lang="en-US" dirty="0"/>
              <a:t>: </a:t>
            </a:r>
            <a:r>
              <a:rPr dirty="0"/>
              <a:t>Ein </a:t>
            </a:r>
            <a:r>
              <a:rPr dirty="0" err="1"/>
              <a:t>Jahr</a:t>
            </a:r>
            <a:r>
              <a:rPr dirty="0"/>
              <a:t> </a:t>
            </a:r>
            <a:r>
              <a:rPr lang="en-US" dirty="0" err="1"/>
              <a:t>heißt</a:t>
            </a:r>
            <a:r>
              <a:rPr lang="en-US" dirty="0"/>
              <a:t> </a:t>
            </a:r>
            <a:r>
              <a:rPr dirty="0" err="1"/>
              <a:t>Schaltjahr</a:t>
            </a:r>
            <a:r>
              <a:rPr dirty="0"/>
              <a:t>, </a:t>
            </a:r>
            <a:r>
              <a:rPr dirty="0" err="1"/>
              <a:t>wenn</a:t>
            </a:r>
            <a:r>
              <a:rPr dirty="0"/>
              <a:t> seine </a:t>
            </a:r>
            <a:r>
              <a:rPr dirty="0" err="1"/>
              <a:t>Jahreszahl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 err="1"/>
              <a:t>durch</a:t>
            </a:r>
            <a:r>
              <a:rPr dirty="0"/>
              <a:t> 400 </a:t>
            </a:r>
            <a:r>
              <a:rPr dirty="0" err="1"/>
              <a:t>teilbar</a:t>
            </a:r>
            <a:r>
              <a:rPr dirty="0"/>
              <a:t> </a:t>
            </a:r>
            <a:r>
              <a:rPr dirty="0" err="1"/>
              <a:t>ist</a:t>
            </a:r>
            <a:r>
              <a:rPr dirty="0"/>
              <a:t> </a:t>
            </a:r>
            <a:r>
              <a:rPr dirty="0" err="1"/>
              <a:t>oder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rPr dirty="0" err="1"/>
              <a:t>durch</a:t>
            </a:r>
            <a:r>
              <a:rPr dirty="0"/>
              <a:t> 4, </a:t>
            </a:r>
            <a:r>
              <a:rPr dirty="0" err="1"/>
              <a:t>aber</a:t>
            </a:r>
            <a:r>
              <a:rPr dirty="0"/>
              <a:t> </a:t>
            </a:r>
            <a:r>
              <a:rPr dirty="0" err="1"/>
              <a:t>nicht</a:t>
            </a:r>
            <a:r>
              <a:rPr dirty="0"/>
              <a:t> </a:t>
            </a:r>
            <a:r>
              <a:rPr dirty="0" err="1"/>
              <a:t>durch</a:t>
            </a:r>
            <a:r>
              <a:rPr dirty="0"/>
              <a:t> 100 </a:t>
            </a:r>
            <a:r>
              <a:rPr dirty="0" err="1"/>
              <a:t>teilbar</a:t>
            </a:r>
            <a:r>
              <a:rPr dirty="0"/>
              <a:t> </a:t>
            </a:r>
            <a:r>
              <a:rPr dirty="0" err="1"/>
              <a:t>ist</a:t>
            </a:r>
            <a:r>
              <a:rPr dirty="0"/>
              <a:t>.</a:t>
            </a:r>
            <a:endParaRPr lang="en-US" dirty="0"/>
          </a:p>
        </p:txBody>
      </p:sp>
      <p:pic>
        <p:nvPicPr>
          <p:cNvPr id="144" name="Grafik 9" descr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0" y="4968875"/>
            <a:ext cx="1524000" cy="152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Grafik 11" descr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850" y="365125"/>
            <a:ext cx="723900" cy="1257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2146</Words>
  <Application>Microsoft Office PowerPoint</Application>
  <PresentationFormat>Widescreen</PresentationFormat>
  <Paragraphs>237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Consolas</vt:lpstr>
      <vt:lpstr>Wingdings</vt:lpstr>
      <vt:lpstr>Office</vt:lpstr>
      <vt:lpstr>Aufgaben</vt:lpstr>
      <vt:lpstr>Echo-Höhle</vt:lpstr>
      <vt:lpstr>Verzögertes Echo</vt:lpstr>
      <vt:lpstr>Hello, Worlds!</vt:lpstr>
      <vt:lpstr>Frage-Antwort-Roboter</vt:lpstr>
      <vt:lpstr>Fläche eines Kreises</vt:lpstr>
      <vt:lpstr>Male einen Kreis</vt:lpstr>
      <vt:lpstr>Gerade oder ungerade?</vt:lpstr>
      <vt:lpstr>Schaltjahr?</vt:lpstr>
      <vt:lpstr>Taschenrechner</vt:lpstr>
      <vt:lpstr>Vergleichs-Methode</vt:lpstr>
      <vt:lpstr>Zahl erraten</vt:lpstr>
      <vt:lpstr>Fibonacci-Folge</vt:lpstr>
      <vt:lpstr>Palindrom</vt:lpstr>
      <vt:lpstr>Fakultät</vt:lpstr>
      <vt:lpstr>Primzahlen</vt:lpstr>
      <vt:lpstr>Zufallszahl in einem Intervall</vt:lpstr>
      <vt:lpstr>Lustige Sätze</vt:lpstr>
      <vt:lpstr>Glücksspiel</vt:lpstr>
      <vt:lpstr>Summe</vt:lpstr>
      <vt:lpstr>Größtes Element</vt:lpstr>
      <vt:lpstr>Array sortieren</vt:lpstr>
      <vt:lpstr>Timer</vt:lpstr>
      <vt:lpstr>Finde das Wort</vt:lpstr>
      <vt:lpstr>Keine Vokale erlaubt.</vt:lpstr>
      <vt:lpstr>Schwache Zahlen</vt:lpstr>
      <vt:lpstr>Never ending story</vt:lpstr>
      <vt:lpstr>Übersetzer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/>
  <cp:revision>1</cp:revision>
  <dcterms:modified xsi:type="dcterms:W3CDTF">2025-03-19T18:38:45Z</dcterms:modified>
</cp:coreProperties>
</file>